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99" r:id="rId4"/>
    <p:sldMasterId id="2147483758" r:id="rId5"/>
  </p:sldMasterIdLst>
  <p:notesMasterIdLst>
    <p:notesMasterId r:id="rId50"/>
  </p:notesMasterIdLst>
  <p:sldIdLst>
    <p:sldId id="623" r:id="rId6"/>
    <p:sldId id="786" r:id="rId7"/>
    <p:sldId id="787" r:id="rId8"/>
    <p:sldId id="788" r:id="rId9"/>
    <p:sldId id="789" r:id="rId10"/>
    <p:sldId id="790" r:id="rId11"/>
    <p:sldId id="791" r:id="rId12"/>
    <p:sldId id="792" r:id="rId13"/>
    <p:sldId id="793" r:id="rId14"/>
    <p:sldId id="794" r:id="rId15"/>
    <p:sldId id="795" r:id="rId16"/>
    <p:sldId id="796" r:id="rId17"/>
    <p:sldId id="797" r:id="rId18"/>
    <p:sldId id="798" r:id="rId19"/>
    <p:sldId id="799" r:id="rId20"/>
    <p:sldId id="800" r:id="rId21"/>
    <p:sldId id="801" r:id="rId22"/>
    <p:sldId id="802" r:id="rId23"/>
    <p:sldId id="803" r:id="rId24"/>
    <p:sldId id="804" r:id="rId25"/>
    <p:sldId id="805" r:id="rId26"/>
    <p:sldId id="806" r:id="rId27"/>
    <p:sldId id="807" r:id="rId28"/>
    <p:sldId id="808" r:id="rId29"/>
    <p:sldId id="809" r:id="rId30"/>
    <p:sldId id="810" r:id="rId31"/>
    <p:sldId id="811" r:id="rId32"/>
    <p:sldId id="812" r:id="rId33"/>
    <p:sldId id="813" r:id="rId34"/>
    <p:sldId id="814" r:id="rId35"/>
    <p:sldId id="815" r:id="rId36"/>
    <p:sldId id="816" r:id="rId37"/>
    <p:sldId id="817" r:id="rId38"/>
    <p:sldId id="818" r:id="rId39"/>
    <p:sldId id="819" r:id="rId40"/>
    <p:sldId id="820" r:id="rId41"/>
    <p:sldId id="821" r:id="rId42"/>
    <p:sldId id="822" r:id="rId43"/>
    <p:sldId id="823" r:id="rId44"/>
    <p:sldId id="824" r:id="rId45"/>
    <p:sldId id="825" r:id="rId46"/>
    <p:sldId id="826" r:id="rId47"/>
    <p:sldId id="827" r:id="rId48"/>
    <p:sldId id="828" r:id="rId49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5">
          <p15:clr>
            <a:srgbClr val="A4A3A4"/>
          </p15:clr>
        </p15:guide>
        <p15:guide id="2" pos="29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C10"/>
    <a:srgbClr val="F1E857"/>
    <a:srgbClr val="C3B9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5"/>
        <p:guide pos="29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 altLang="en-US"/>
          </a:p>
        </p:txBody>
      </p:sp>
      <p:sp>
        <p:nvSpPr>
          <p:cNvPr id="6147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r-Latn-CS" altLang="en-US"/>
          </a:p>
        </p:txBody>
      </p:sp>
      <p:sp>
        <p:nvSpPr>
          <p:cNvPr id="6148" name="Slide Image Placeholder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sp>
      <p:sp>
        <p:nvSpPr>
          <p:cNvPr id="6149" name="Notes Placeholder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zh-CN" altLang="en-US" smtClean="0"/>
          </a:p>
        </p:txBody>
      </p:sp>
      <p:sp>
        <p:nvSpPr>
          <p:cNvPr id="6150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 altLang="en-US"/>
          </a:p>
        </p:txBody>
      </p:sp>
      <p:sp>
        <p:nvSpPr>
          <p:cNvPr id="6151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5B79AFE-9190-4BF0-8DD4-F74BBFB461D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0527465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09FD8554-FF35-493C-BB14-60C5496D308F}" type="slidenum">
              <a:rPr lang="en-US" altLang="en-US">
                <a:ea typeface="SimSun" pitchFamily="2" charset="-122"/>
              </a:rPr>
              <a:pPr eaLnBrk="0" hangingPunct="0"/>
              <a:t>13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048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1960751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6586E56A-AF38-48D7-9A16-D0FE3132FFF4}" type="slidenum">
              <a:rPr lang="en-US" altLang="en-US">
                <a:ea typeface="SimSun" pitchFamily="2" charset="-122"/>
              </a:rPr>
              <a:pPr eaLnBrk="0" hangingPunct="0"/>
              <a:t>22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891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980410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9A5CADD8-3EBD-4D7D-914B-EAD78B78960E}" type="slidenum">
              <a:rPr lang="en-US" altLang="en-US">
                <a:ea typeface="SimSun" pitchFamily="2" charset="-122"/>
              </a:rPr>
              <a:pPr eaLnBrk="0" hangingPunct="0"/>
              <a:t>23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096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5910465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C8A8E1D4-AA21-4CC3-B195-3574E014B885}" type="slidenum">
              <a:rPr lang="en-US" altLang="en-US">
                <a:ea typeface="SimSun" pitchFamily="2" charset="-122"/>
              </a:rPr>
              <a:pPr eaLnBrk="0" hangingPunct="0"/>
              <a:t>24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301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5819140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7F70156C-7443-4740-8419-9E1C5CD4F949}" type="slidenum">
              <a:rPr lang="en-US" altLang="en-US">
                <a:ea typeface="SimSun" pitchFamily="2" charset="-122"/>
              </a:rPr>
              <a:pPr eaLnBrk="0" hangingPunct="0"/>
              <a:t>25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505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4868910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06ED3A2C-5E95-480F-88E1-38CFFF80168D}" type="slidenum">
              <a:rPr lang="en-US" altLang="en-US">
                <a:ea typeface="SimSun" pitchFamily="2" charset="-122"/>
              </a:rPr>
              <a:pPr eaLnBrk="0" hangingPunct="0"/>
              <a:t>26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710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3816119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43B5BC26-E478-455C-9C1D-6FBA10B1FA76}" type="slidenum">
              <a:rPr lang="en-US" altLang="en-US">
                <a:ea typeface="SimSun" pitchFamily="2" charset="-122"/>
              </a:rPr>
              <a:pPr eaLnBrk="0" hangingPunct="0"/>
              <a:t>27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915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0698631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8C5287A9-551A-48B3-8DB5-CBB67C31EE22}" type="slidenum">
              <a:rPr lang="en-US" altLang="en-US">
                <a:ea typeface="SimSun" pitchFamily="2" charset="-122"/>
              </a:rPr>
              <a:pPr eaLnBrk="0" hangingPunct="0"/>
              <a:t>28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120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3447433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43121020-E3CB-4CEE-BB2E-A43D3C3AA123}" type="slidenum">
              <a:rPr lang="en-US" altLang="en-US">
                <a:ea typeface="SimSun" pitchFamily="2" charset="-122"/>
              </a:rPr>
              <a:pPr eaLnBrk="0" hangingPunct="0"/>
              <a:t>29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325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5847652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A5E6F697-CE2D-4132-BE76-AA658583D655}" type="slidenum">
              <a:rPr lang="en-US" altLang="en-US">
                <a:ea typeface="SimSun" pitchFamily="2" charset="-122"/>
              </a:rPr>
              <a:pPr eaLnBrk="0" hangingPunct="0"/>
              <a:t>30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529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5824321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48801CE2-BF6B-484B-B205-EF38C3604DDC}" type="slidenum">
              <a:rPr lang="en-US" altLang="en-US">
                <a:ea typeface="SimSun" pitchFamily="2" charset="-122"/>
              </a:rPr>
              <a:pPr eaLnBrk="0" hangingPunct="0"/>
              <a:t>31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734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248836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6A52DDAA-C997-4EF0-9E15-7F8D9BB12784}" type="slidenum">
              <a:rPr lang="en-US" altLang="en-US">
                <a:ea typeface="SimSun" pitchFamily="2" charset="-122"/>
              </a:rPr>
              <a:pPr eaLnBrk="0" hangingPunct="0"/>
              <a:t>14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1400030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A8E91D6A-849C-4136-81A1-D867B4C487AD}" type="slidenum">
              <a:rPr lang="en-US" altLang="en-US">
                <a:ea typeface="SimSun" pitchFamily="2" charset="-122"/>
              </a:rPr>
              <a:pPr eaLnBrk="0" hangingPunct="0"/>
              <a:t>32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939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710626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28C9B7F1-9C85-4E2D-AA29-F8BACAE56338}" type="slidenum">
              <a:rPr lang="en-US" altLang="en-US">
                <a:ea typeface="SimSun" pitchFamily="2" charset="-122"/>
              </a:rPr>
              <a:pPr eaLnBrk="0" hangingPunct="0"/>
              <a:t>33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6144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6011501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102D8BBA-0FA6-4459-A4E5-5F3E53DE3640}" type="slidenum">
              <a:rPr lang="en-US" altLang="en-US">
                <a:ea typeface="SimSun" pitchFamily="2" charset="-122"/>
              </a:rPr>
              <a:pPr eaLnBrk="0" hangingPunct="0"/>
              <a:t>34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6349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91483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60E63907-1915-46FF-B3A4-DC97E7ADFE63}" type="slidenum">
              <a:rPr lang="en-US" altLang="en-US">
                <a:ea typeface="SimSun" pitchFamily="2" charset="-122"/>
              </a:rPr>
              <a:pPr eaLnBrk="0" hangingPunct="0"/>
              <a:t>35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6553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5378362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53D71160-68B5-4057-8C77-03CA833E1A8D}" type="slidenum">
              <a:rPr lang="en-US" altLang="en-US">
                <a:ea typeface="SimSun" pitchFamily="2" charset="-122"/>
              </a:rPr>
              <a:pPr eaLnBrk="0" hangingPunct="0"/>
              <a:t>36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6758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8648065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343A7CFD-201D-4C87-85F2-99258DF9C547}" type="slidenum">
              <a:rPr lang="en-US" altLang="en-US">
                <a:ea typeface="SimSun" pitchFamily="2" charset="-122"/>
              </a:rPr>
              <a:pPr eaLnBrk="0" hangingPunct="0"/>
              <a:t>37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6963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1679297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725DC998-6B94-4D89-A029-A8C0C9B67D0E}" type="slidenum">
              <a:rPr lang="en-US" altLang="en-US">
                <a:ea typeface="SimSun" pitchFamily="2" charset="-122"/>
              </a:rPr>
              <a:pPr eaLnBrk="0" hangingPunct="0"/>
              <a:t>38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168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0130969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FEB397F2-1A0D-4DD3-B143-05D1C36D512D}" type="slidenum">
              <a:rPr lang="en-US" altLang="en-US">
                <a:ea typeface="SimSun" pitchFamily="2" charset="-122"/>
              </a:rPr>
              <a:pPr eaLnBrk="0" hangingPunct="0"/>
              <a:t>39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373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334219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E0FA0F67-1BC2-4E8F-8838-616EC8690D1B}" type="slidenum">
              <a:rPr lang="en-US" altLang="en-US">
                <a:ea typeface="SimSun" pitchFamily="2" charset="-122"/>
              </a:rPr>
              <a:pPr eaLnBrk="0" hangingPunct="0"/>
              <a:t>40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577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8238794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67C9D211-02A3-4517-AEF1-EF9EE5EBEFB3}" type="slidenum">
              <a:rPr lang="en-US" altLang="en-US">
                <a:ea typeface="SimSun" pitchFamily="2" charset="-122"/>
              </a:rPr>
              <a:pPr eaLnBrk="0" hangingPunct="0"/>
              <a:t>41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782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373520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BC785B92-BFFA-4F1C-AFD6-DF83002D5A82}" type="slidenum">
              <a:rPr lang="en-US" altLang="en-US">
                <a:ea typeface="SimSun" pitchFamily="2" charset="-122"/>
              </a:rPr>
              <a:pPr eaLnBrk="0" hangingPunct="0"/>
              <a:t>15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6274312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71074E54-2F31-421B-9630-7B948D868111}" type="slidenum">
              <a:rPr lang="en-US" altLang="en-US">
                <a:ea typeface="SimSun" pitchFamily="2" charset="-122"/>
              </a:rPr>
              <a:pPr eaLnBrk="0" hangingPunct="0"/>
              <a:t>42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987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1460762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34AD050B-0E4A-4198-A074-2B6CC93E864B}" type="slidenum">
              <a:rPr lang="en-US" altLang="en-US">
                <a:ea typeface="SimSun" pitchFamily="2" charset="-122"/>
              </a:rPr>
              <a:pPr eaLnBrk="0" hangingPunct="0"/>
              <a:t>43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819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9806622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A5C8D6A9-8117-4D7E-8D45-88B7D7B381EB}" type="slidenum">
              <a:rPr lang="en-US" altLang="en-US">
                <a:ea typeface="SimSun" pitchFamily="2" charset="-122"/>
              </a:rPr>
              <a:pPr eaLnBrk="0" hangingPunct="0"/>
              <a:t>16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4859160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25A21D41-9EE3-4AA9-9C52-64322519ED98}" type="slidenum">
              <a:rPr lang="en-US" altLang="en-US">
                <a:ea typeface="SimSun" pitchFamily="2" charset="-122"/>
              </a:rPr>
              <a:pPr eaLnBrk="0" hangingPunct="0"/>
              <a:t>17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355528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D52B183F-BBE2-442F-8D15-CB7E94AF0DBF}" type="slidenum">
              <a:rPr lang="en-US" altLang="en-US">
                <a:ea typeface="SimSun" pitchFamily="2" charset="-122"/>
              </a:rPr>
              <a:pPr eaLnBrk="0" hangingPunct="0"/>
              <a:t>18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072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775106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EDF67D80-93D8-4400-8465-00867E07C0E4}" type="slidenum">
              <a:rPr lang="en-US" altLang="en-US">
                <a:ea typeface="SimSun" pitchFamily="2" charset="-122"/>
              </a:rPr>
              <a:pPr eaLnBrk="0" hangingPunct="0"/>
              <a:t>19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1719909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ADD519D1-228A-4747-B9B8-40C483D8AF93}" type="slidenum">
              <a:rPr lang="en-US" altLang="en-US">
                <a:ea typeface="SimSun" pitchFamily="2" charset="-122"/>
              </a:rPr>
              <a:pPr eaLnBrk="0" hangingPunct="0"/>
              <a:t>20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0253764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03E29DF6-2920-44FA-A4DF-7A2BF614292A}" type="slidenum">
              <a:rPr lang="en-US" altLang="en-US">
                <a:ea typeface="SimSun" pitchFamily="2" charset="-122"/>
              </a:rPr>
              <a:pPr eaLnBrk="0" hangingPunct="0"/>
              <a:t>21</a:t>
            </a:fld>
            <a:endParaRPr lang="en-US" altLang="en-US">
              <a:ea typeface="SimSun" pitchFamily="2" charset="-122"/>
            </a:endParaRPr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/>
          <a:lstStyle/>
          <a:p>
            <a:pPr eaLnBrk="1" hangingPunct="1"/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772941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EB346A-5441-4124-BCEC-AEEDE454E83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20996A-F154-4E05-84C5-D3DA94D5F66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6F2A73-EA0A-45D2-B813-55FFB7AE6557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96CD9F-845D-4E37-AA24-A4B3D5A629C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73EBBB-37CF-4477-A041-6F86ED0BF23F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6BA2D2-8D63-4A72-BEFB-D4DE76B8BF77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34F2D0-17D1-4E42-AF94-B412976D3AB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E8F044-6CE6-4335-8592-F397F7CEE8D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4ADDA7-E4C4-4C3A-B6D2-C26FC20912E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358D23-A59A-414B-9CBC-81BA37F1F56F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254B60-805F-4721-BBB7-1D822C82D864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D2D3C8-149B-42B7-BC56-1F2B8E00F60B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882EE3-4F56-4606-9FD0-1796D9855AC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AC373E-EFBB-4FC0-A286-1B943A1DE93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38A9F9-10AE-44A1-B5AD-E7C8E4938CBD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C051FA-C14B-453E-BA63-917C2A1FA322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EEBF57-82C6-466D-A2E3-9A129BE11D9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5629BA-D744-4979-BDC6-2DB39DE532D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810FF3-706F-4E30-8A1E-96A36C47C80B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E25962-FC92-442F-BDE3-1DF2B1A0B504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987A93-C1E9-418B-A252-731766A065A6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5FEB3A-5D01-4F86-8D3B-CF495963DC0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F5EE48-757E-473A-B0AD-4DFE76A4AB1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FE128E-C5D9-4DAC-B234-35280CB50763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66077B-E5C6-4EA1-9AC5-B5A66ABF657C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5A00E0-F761-4A3A-9807-C3A74C4511E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ABC14A-09AB-4DCA-B9CD-F7395487EC17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DC658A-6BC5-4014-8126-EF81196A42A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BEE531-7CF1-4829-A345-0D1BE4BC07C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5F422A-CCB5-43B6-BCA1-D97EFF06BF7B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86919F-D18F-4841-85E0-CBFFEF256E9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9EC575-5844-43E3-A9C5-9D2FB4A3CB59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723630-7E62-4E57-8345-24A11FF4A012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00DD19-03EF-471F-8325-649A7358414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233451-95C0-479D-99E5-90D10949B947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789888-283A-419D-9012-433E48DC76E4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9F9297-973A-4ED2-B8DF-58208BF8BE57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385E9D-743D-43A8-BE37-747E70F1637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CB8824-F134-4DD1-B45B-94897CFE04A3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14C73E-6454-4796-B2EE-8CFFF6E84B6D}" type="slidenum">
              <a:rPr lang="sr-Latn-CS" altLang="en-US"/>
              <a:pPr/>
              <a:t>‹#›</a:t>
            </a:fld>
            <a:endParaRPr lang="sr-Latn-CS" altLang="en-US">
              <a:latin typeface="Arial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144857-562B-440B-96E1-40201C9E1DAC}" type="slidenum">
              <a:rPr lang="sr-Latn-CS" altLang="en-US"/>
              <a:pPr/>
              <a:t>‹#›</a:t>
            </a:fld>
            <a:endParaRPr lang="sr-Latn-CS" altLang="en-US">
              <a:latin typeface="Arial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2E60E9-D211-49FC-A7FD-6062CBBA52B1}" type="slidenum">
              <a:rPr lang="sr-Latn-CS" altLang="en-US"/>
              <a:pPr/>
              <a:t>‹#›</a:t>
            </a:fld>
            <a:endParaRPr lang="sr-Latn-CS" altLang="en-US">
              <a:latin typeface="Arial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446EE3-3369-45B4-93FB-AF2FF3B83AC8}" type="slidenum">
              <a:rPr lang="sr-Latn-CS" altLang="en-US"/>
              <a:pPr/>
              <a:t>‹#›</a:t>
            </a:fld>
            <a:endParaRPr lang="sr-Latn-CS" altLang="en-US">
              <a:latin typeface="Arial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2EB259-7045-4CCA-9D58-5CD09933188B}" type="slidenum">
              <a:rPr lang="sr-Latn-CS" altLang="en-US"/>
              <a:pPr/>
              <a:t>‹#›</a:t>
            </a:fld>
            <a:endParaRPr lang="sr-Latn-CS" altLang="en-US">
              <a:latin typeface="Arial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DED11B-6D2B-4B4C-8390-C1D18E38585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Footer Placeholder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Slide Number Placeholder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80DFE5-5842-48D9-BD0B-62947E921772}" type="slidenum">
              <a:rPr lang="sr-Latn-CS" altLang="en-US"/>
              <a:pPr/>
              <a:t>‹#›</a:t>
            </a:fld>
            <a:endParaRPr lang="sr-Latn-CS" altLang="en-US">
              <a:latin typeface="Arial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3" name="Footer Placeholder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Slide Number Placeholder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24B503-18BD-4A2F-8A5C-5A3706DBD7F1}" type="slidenum">
              <a:rPr lang="sr-Latn-CS" altLang="en-US"/>
              <a:pPr/>
              <a:t>‹#›</a:t>
            </a:fld>
            <a:endParaRPr lang="sr-Latn-CS" altLang="en-US">
              <a:latin typeface="Arial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AA6656-D0CB-4917-803C-7EB16E0B78B5}" type="slidenum">
              <a:rPr lang="sr-Latn-CS" altLang="en-US"/>
              <a:pPr/>
              <a:t>‹#›</a:t>
            </a:fld>
            <a:endParaRPr lang="sr-Latn-CS" altLang="en-US">
              <a:latin typeface="Arial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2D9C70-D893-44D6-B943-2AB1F05BF15B}" type="slidenum">
              <a:rPr lang="sr-Latn-CS" altLang="en-US"/>
              <a:pPr/>
              <a:t>‹#›</a:t>
            </a:fld>
            <a:endParaRPr lang="sr-Latn-CS" altLang="en-US">
              <a:latin typeface="Arial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33B253-DD1B-4F08-A690-48542BC5B5B1}" type="slidenum">
              <a:rPr lang="sr-Latn-CS" altLang="en-US"/>
              <a:pPr/>
              <a:t>‹#›</a:t>
            </a:fld>
            <a:endParaRPr lang="sr-Latn-CS" altLang="en-US">
              <a:latin typeface="Arial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Footer Placeholder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Slide Number Placeholder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9212A4-2D68-413A-8CB6-2E2F3608F6B7}" type="slidenum">
              <a:rPr lang="sr-Latn-CS" altLang="en-US"/>
              <a:pPr/>
              <a:t>‹#›</a:t>
            </a:fld>
            <a:endParaRPr lang="sr-Latn-CS" altLang="en-US">
              <a:latin typeface="Arial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Naslov, sadržaj i sadržaj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 hasCustomPrompt="1"/>
          </p:nvPr>
        </p:nvSpPr>
        <p:spPr>
          <a:xfrm>
            <a:off x="455613" y="273050"/>
            <a:ext cx="8226425" cy="1143000"/>
          </a:xfrm>
        </p:spPr>
        <p:txBody>
          <a:bodyPr/>
          <a:lstStyle/>
          <a:p>
            <a:r>
              <a:rPr lang="bs-Latn-BA" noProof="1" smtClean="0"/>
              <a:t>Kliknite da uredite stilove prototipa naslova</a:t>
            </a:r>
            <a:endParaRPr lang="bs-Latn-BA" noProof="1"/>
          </a:p>
        </p:txBody>
      </p:sp>
      <p:sp>
        <p:nvSpPr>
          <p:cNvPr id="3" name="Čuvar mjesta sadržaja 2"/>
          <p:cNvSpPr>
            <a:spLocks noGrp="1"/>
          </p:cNvSpPr>
          <p:nvPr>
            <p:ph sz="half" idx="1" hasCustomPrompt="1"/>
          </p:nvPr>
        </p:nvSpPr>
        <p:spPr>
          <a:xfrm>
            <a:off x="455613" y="1598613"/>
            <a:ext cx="4037012" cy="4497387"/>
          </a:xfrm>
        </p:spPr>
        <p:txBody>
          <a:bodyPr/>
          <a:lstStyle/>
          <a:p>
            <a:pPr lvl="0"/>
            <a:r>
              <a:rPr lang="bs-Latn-BA" noProof="1" smtClean="0"/>
              <a:t>Kliknite da uredite stilove teksta prototipa</a:t>
            </a:r>
          </a:p>
          <a:p>
            <a:pPr lvl="1"/>
            <a:r>
              <a:rPr lang="bs-Latn-BA" noProof="1" smtClean="0"/>
              <a:t>Drugi nivo</a:t>
            </a:r>
          </a:p>
          <a:p>
            <a:pPr lvl="2"/>
            <a:r>
              <a:rPr lang="bs-Latn-BA" noProof="1" smtClean="0"/>
              <a:t>Treći nivo</a:t>
            </a:r>
          </a:p>
          <a:p>
            <a:pPr lvl="3"/>
            <a:r>
              <a:rPr lang="bs-Latn-BA" noProof="1" smtClean="0"/>
              <a:t>Četvrti nivo</a:t>
            </a:r>
          </a:p>
          <a:p>
            <a:pPr lvl="4"/>
            <a:r>
              <a:rPr lang="bs-Latn-BA" noProof="1" smtClean="0"/>
              <a:t>Peti nivo</a:t>
            </a:r>
            <a:endParaRPr lang="bs-Latn-BA" noProof="1"/>
          </a:p>
        </p:txBody>
      </p:sp>
      <p:sp>
        <p:nvSpPr>
          <p:cNvPr id="4" name="Čuvar mjesta sadržaja 3"/>
          <p:cNvSpPr>
            <a:spLocks noGrp="1"/>
          </p:cNvSpPr>
          <p:nvPr>
            <p:ph sz="quarter" idx="2" hasCustomPrompt="1"/>
          </p:nvPr>
        </p:nvSpPr>
        <p:spPr>
          <a:xfrm>
            <a:off x="4645025" y="1598613"/>
            <a:ext cx="4037013" cy="2171700"/>
          </a:xfrm>
        </p:spPr>
        <p:txBody>
          <a:bodyPr/>
          <a:lstStyle/>
          <a:p>
            <a:pPr lvl="0"/>
            <a:r>
              <a:rPr lang="bs-Latn-BA" noProof="1" smtClean="0"/>
              <a:t>Kliknite da uredite stilove teksta prototipa</a:t>
            </a:r>
          </a:p>
          <a:p>
            <a:pPr lvl="1"/>
            <a:r>
              <a:rPr lang="bs-Latn-BA" noProof="1" smtClean="0"/>
              <a:t>Drugi nivo</a:t>
            </a:r>
          </a:p>
          <a:p>
            <a:pPr lvl="2"/>
            <a:r>
              <a:rPr lang="bs-Latn-BA" noProof="1" smtClean="0"/>
              <a:t>Treći nivo</a:t>
            </a:r>
          </a:p>
          <a:p>
            <a:pPr lvl="3"/>
            <a:r>
              <a:rPr lang="bs-Latn-BA" noProof="1" smtClean="0"/>
              <a:t>Četvrti nivo</a:t>
            </a:r>
          </a:p>
          <a:p>
            <a:pPr lvl="4"/>
            <a:r>
              <a:rPr lang="bs-Latn-BA" noProof="1" smtClean="0"/>
              <a:t>Peti nivo</a:t>
            </a:r>
            <a:endParaRPr lang="bs-Latn-BA" noProof="1"/>
          </a:p>
        </p:txBody>
      </p:sp>
      <p:sp>
        <p:nvSpPr>
          <p:cNvPr id="5" name="Čuvar mjesta sadržaja 4"/>
          <p:cNvSpPr>
            <a:spLocks noGrp="1"/>
          </p:cNvSpPr>
          <p:nvPr>
            <p:ph sz="quarter" idx="3" hasCustomPrompt="1"/>
          </p:nvPr>
        </p:nvSpPr>
        <p:spPr>
          <a:xfrm>
            <a:off x="4645025" y="3922713"/>
            <a:ext cx="4037013" cy="2173287"/>
          </a:xfrm>
        </p:spPr>
        <p:txBody>
          <a:bodyPr/>
          <a:lstStyle/>
          <a:p>
            <a:pPr lvl="0"/>
            <a:r>
              <a:rPr lang="bs-Latn-BA" noProof="1" smtClean="0"/>
              <a:t>Kliknite da uredite stilove teksta prototipa</a:t>
            </a:r>
          </a:p>
          <a:p>
            <a:pPr lvl="1"/>
            <a:r>
              <a:rPr lang="bs-Latn-BA" noProof="1" smtClean="0"/>
              <a:t>Drugi nivo</a:t>
            </a:r>
          </a:p>
          <a:p>
            <a:pPr lvl="2"/>
            <a:r>
              <a:rPr lang="bs-Latn-BA" noProof="1" smtClean="0"/>
              <a:t>Treći nivo</a:t>
            </a:r>
          </a:p>
          <a:p>
            <a:pPr lvl="3"/>
            <a:r>
              <a:rPr lang="bs-Latn-BA" noProof="1" smtClean="0"/>
              <a:t>Četvrti nivo</a:t>
            </a:r>
          </a:p>
          <a:p>
            <a:pPr lvl="4"/>
            <a:r>
              <a:rPr lang="bs-Latn-BA" noProof="1" smtClean="0"/>
              <a:t>Peti nivo</a:t>
            </a:r>
            <a:endParaRPr lang="bs-Latn-BA" noProof="1"/>
          </a:p>
        </p:txBody>
      </p:sp>
      <p:sp>
        <p:nvSpPr>
          <p:cNvPr id="6" name="Date Placeholder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Footer Placeholder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8" name="Slide Number Placeholder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37070E-F56B-4482-9B0D-8B1D45036D51}" type="slidenum">
              <a:rPr lang="sr-Latn-CS" altLang="en-US"/>
              <a:pPr/>
              <a:t>‹#›</a:t>
            </a:fld>
            <a:endParaRPr lang="sr-Latn-CS" altLang="en-US">
              <a:latin typeface="Arial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F2D921-9C1B-4AC4-83D8-2F794CE44A0B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3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BCB40E-31B2-432A-8117-3E82243394B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80A8E9-61FD-48A7-B0ED-2F837E0D816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sr-Latn-CS" alt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58D5F9-C5F8-4681-9D6C-6F2853D5E77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1027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1028" name="Rounded Rectangle 8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9" name="Text Box 1028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1030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1031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1032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1033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103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fld id="{C3D9076C-7923-4492-B495-E85ABF63C53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68" r:id="rId2"/>
    <p:sldLayoutId id="2147483767" r:id="rId3"/>
    <p:sldLayoutId id="2147483766" r:id="rId4"/>
    <p:sldLayoutId id="2147483765" r:id="rId5"/>
    <p:sldLayoutId id="2147483764" r:id="rId6"/>
    <p:sldLayoutId id="2147483763" r:id="rId7"/>
    <p:sldLayoutId id="2147483762" r:id="rId8"/>
    <p:sldLayoutId id="2147483761" r:id="rId9"/>
    <p:sldLayoutId id="2147483760" r:id="rId10"/>
    <p:sldLayoutId id="21474837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2051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2052" name="Rounded Rectangle 8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3" name="Text Box 2052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2054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2055" name="Rounded Rectangle 10"/>
          <p:cNvGrpSpPr>
            <a:grpSpLocks/>
          </p:cNvGrpSpPr>
          <p:nvPr/>
        </p:nvGrpSpPr>
        <p:grpSpPr bwMode="auto">
          <a:xfrm>
            <a:off x="414338" y="427038"/>
            <a:ext cx="8315325" cy="3121025"/>
            <a:chOff x="0" y="0"/>
            <a:chExt cx="5238" cy="1966"/>
          </a:xfrm>
        </p:grpSpPr>
        <p:pic>
          <p:nvPicPr>
            <p:cNvPr id="2056" name="Rounded Rectangle 10"/>
            <p:cNvPicPr>
              <a:picLocks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0" y="0"/>
              <a:ext cx="5238" cy="1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7" name="Text Box 2056"/>
            <p:cNvSpPr txBox="1">
              <a:spLocks noChangeArrowheads="1"/>
            </p:cNvSpPr>
            <p:nvPr/>
          </p:nvSpPr>
          <p:spPr bwMode="auto">
            <a:xfrm>
              <a:off x="29" y="31"/>
              <a:ext cx="5180" cy="1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2058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2059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2060" name="Date Placeholder 18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2061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2062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fld id="{7B420889-EA3C-4515-8F20-093F035E9982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9" r:id="rId2"/>
    <p:sldLayoutId id="2147483778" r:id="rId3"/>
    <p:sldLayoutId id="2147483777" r:id="rId4"/>
    <p:sldLayoutId id="2147483776" r:id="rId5"/>
    <p:sldLayoutId id="2147483775" r:id="rId6"/>
    <p:sldLayoutId id="2147483774" r:id="rId7"/>
    <p:sldLayoutId id="2147483773" r:id="rId8"/>
    <p:sldLayoutId id="2147483772" r:id="rId9"/>
    <p:sldLayoutId id="2147483771" r:id="rId10"/>
    <p:sldLayoutId id="214748377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3075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3076" name="Rounded Rectangle 8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7" name="Text Box 3076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3078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3079" name="Rounded Rectangle 10"/>
          <p:cNvGrpSpPr>
            <a:grpSpLocks/>
          </p:cNvGrpSpPr>
          <p:nvPr/>
        </p:nvGrpSpPr>
        <p:grpSpPr bwMode="auto">
          <a:xfrm>
            <a:off x="414338" y="427038"/>
            <a:ext cx="8315325" cy="4352925"/>
            <a:chOff x="0" y="0"/>
            <a:chExt cx="5238" cy="2742"/>
          </a:xfrm>
        </p:grpSpPr>
        <p:pic>
          <p:nvPicPr>
            <p:cNvPr id="3080" name="Rounded Rectangle 10"/>
            <p:cNvPicPr>
              <a:picLocks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0" y="0"/>
              <a:ext cx="5238" cy="2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81" name="Text Box 3080"/>
            <p:cNvSpPr txBox="1">
              <a:spLocks noChangeArrowheads="1"/>
            </p:cNvSpPr>
            <p:nvPr/>
          </p:nvSpPr>
          <p:spPr bwMode="auto">
            <a:xfrm>
              <a:off x="20" y="22"/>
              <a:ext cx="5198" cy="2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3082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3083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3084" name="Date Placeholder 3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308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308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fld id="{59AABBD5-99ED-4FC4-B7EF-77418125096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0" r:id="rId2"/>
    <p:sldLayoutId id="2147483789" r:id="rId3"/>
    <p:sldLayoutId id="2147483788" r:id="rId4"/>
    <p:sldLayoutId id="2147483787" r:id="rId5"/>
    <p:sldLayoutId id="2147483786" r:id="rId6"/>
    <p:sldLayoutId id="2147483785" r:id="rId7"/>
    <p:sldLayoutId id="2147483784" r:id="rId8"/>
    <p:sldLayoutId id="2147483783" r:id="rId9"/>
    <p:sldLayoutId id="2147483782" r:id="rId10"/>
    <p:sldLayoutId id="214748378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4099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4100" name="Rounded Rectangle 8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1" name="Text Box 5124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endParaRPr lang="en-US">
                <a:solidFill>
                  <a:srgbClr val="FFFFFF"/>
                </a:solidFill>
                <a:latin typeface="Verdana" pitchFamily="34" charset="0"/>
              </a:endParaRPr>
            </a:p>
          </p:txBody>
        </p:sp>
      </p:grpSp>
      <p:sp>
        <p:nvSpPr>
          <p:cNvPr id="4102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algn="ctr" eaLnBrk="0" hangingPunct="0"/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4103" name="Round Single Corner Rectangle 10"/>
          <p:cNvSpPr>
            <a:spLocks noChangeArrowheads="1"/>
          </p:cNvSpPr>
          <p:nvPr/>
        </p:nvSpPr>
        <p:spPr bwMode="auto">
          <a:xfrm>
            <a:off x="6400800" y="433388"/>
            <a:ext cx="2324100" cy="4343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60234" y="0"/>
              </a:cxn>
              <a:cxn ang="0">
                <a:pos x="2324100" y="63866"/>
              </a:cxn>
              <a:cxn ang="0">
                <a:pos x="2324100" y="4343400"/>
              </a:cxn>
              <a:cxn ang="0">
                <a:pos x="0" y="4343400"/>
              </a:cxn>
            </a:cxnLst>
            <a:rect l="0" t="0" r="r" b="b"/>
            <a:pathLst>
              <a:path w="2324100" h="4343400">
                <a:moveTo>
                  <a:pt x="0" y="0"/>
                </a:moveTo>
                <a:lnTo>
                  <a:pt x="2260234" y="0"/>
                </a:lnTo>
                <a:cubicBezTo>
                  <a:pt x="2295506" y="0"/>
                  <a:pt x="2324100" y="28594"/>
                  <a:pt x="2324100" y="63866"/>
                </a:cubicBezTo>
                <a:lnTo>
                  <a:pt x="2324100" y="4343400"/>
                </a:lnTo>
                <a:lnTo>
                  <a:pt x="0" y="4343400"/>
                </a:lnTo>
                <a:close/>
              </a:path>
            </a:pathLst>
          </a:custGeom>
          <a:solidFill>
            <a:srgbClr val="1C1C1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4104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4105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5130" name="Date Placeholder 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5131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endParaRPr lang="sr-Latn-CS" altLang="en-US"/>
          </a:p>
        </p:txBody>
      </p:sp>
      <p:sp>
        <p:nvSpPr>
          <p:cNvPr id="5132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938E99"/>
                </a:solidFill>
                <a:latin typeface="Verdana" pitchFamily="34" charset="0"/>
              </a:defRPr>
            </a:lvl1pPr>
          </a:lstStyle>
          <a:p>
            <a:fld id="{DB95DBC9-8754-4639-BC39-252A515E525B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1" r:id="rId2"/>
    <p:sldLayoutId id="2147483800" r:id="rId3"/>
    <p:sldLayoutId id="2147483799" r:id="rId4"/>
    <p:sldLayoutId id="2147483798" r:id="rId5"/>
    <p:sldLayoutId id="2147483797" r:id="rId6"/>
    <p:sldLayoutId id="2147483796" r:id="rId7"/>
    <p:sldLayoutId id="2147483795" r:id="rId8"/>
    <p:sldLayoutId id="2147483794" r:id="rId9"/>
    <p:sldLayoutId id="2147483793" r:id="rId10"/>
    <p:sldLayoutId id="214748379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itchFamily="34" charset="0"/>
          <a:ea typeface="SimSun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5123" name="Text Placeholder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1028" name="Date Placeholder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r-Latn-CS" altLang="en-US"/>
          </a:p>
        </p:txBody>
      </p:sp>
      <p:sp>
        <p:nvSpPr>
          <p:cNvPr id="1029" name="Footer Placeholder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r-Latn-CS" altLang="en-US"/>
          </a:p>
        </p:txBody>
      </p:sp>
      <p:sp>
        <p:nvSpPr>
          <p:cNvPr id="1030" name="Slide Number Placeholder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Verdana" pitchFamily="34" charset="0"/>
              </a:defRPr>
            </a:lvl1pPr>
          </a:lstStyle>
          <a:p>
            <a:fld id="{845BAA43-1E5E-446A-A1D2-6C92BF97EF2D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3" r:id="rId2"/>
    <p:sldLayoutId id="2147483812" r:id="rId3"/>
    <p:sldLayoutId id="2147483811" r:id="rId4"/>
    <p:sldLayoutId id="2147483810" r:id="rId5"/>
    <p:sldLayoutId id="2147483809" r:id="rId6"/>
    <p:sldLayoutId id="2147483808" r:id="rId7"/>
    <p:sldLayoutId id="2147483807" r:id="rId8"/>
    <p:sldLayoutId id="2147483806" r:id="rId9"/>
    <p:sldLayoutId id="2147483805" r:id="rId10"/>
    <p:sldLayoutId id="2147483804" r:id="rId11"/>
    <p:sldLayoutId id="2147483803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Arial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8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jpeg"/><Relationship Id="rId5" Type="http://schemas.openxmlformats.org/officeDocument/2006/relationships/image" Target="../media/image15.wmf"/><Relationship Id="rId4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4"/>
          <p:cNvSpPr/>
          <p:nvPr/>
        </p:nvSpPr>
        <p:spPr>
          <a:xfrm>
            <a:off x="0" y="2492375"/>
            <a:ext cx="8915400" cy="9445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/>
            <a:r>
              <a:rPr lang="sr-Latn-CS" altLang="en-US" sz="2800" b="1">
                <a:solidFill>
                  <a:srgbClr val="1E63BD"/>
                </a:solidFill>
              </a:rPr>
              <a:t>СПЕЦИЈАЛНА МОРФОЛОГИЈА  </a:t>
            </a:r>
          </a:p>
          <a:p>
            <a:pPr algn="ctr"/>
            <a:r>
              <a:rPr lang="en-US" altLang="en-US" sz="2800" b="1">
                <a:solidFill>
                  <a:srgbClr val="1E63BD"/>
                </a:solidFill>
              </a:rPr>
              <a:t>ПРИМАРНЕ ДЕНТИЦИЈЕ</a:t>
            </a:r>
            <a:endParaRPr lang="sr-Latn-CS" altLang="en-US" sz="2800" b="1">
              <a:solidFill>
                <a:srgbClr val="1E63BD"/>
              </a:solidFill>
            </a:endParaRPr>
          </a:p>
        </p:txBody>
      </p:sp>
      <p:pic>
        <p:nvPicPr>
          <p:cNvPr id="717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050" y="1027113"/>
            <a:ext cx="142875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itle 1"/>
          <p:cNvSpPr>
            <a:spLocks noGrp="1" noChangeArrowheads="1"/>
          </p:cNvSpPr>
          <p:nvPr>
            <p:ph type="ctrTitle" idx="4294967295"/>
          </p:nvPr>
        </p:nvSpPr>
        <p:spPr>
          <a:xfrm>
            <a:off x="1655763" y="1198563"/>
            <a:ext cx="6858000" cy="709612"/>
          </a:xfrm>
        </p:spPr>
        <p:txBody>
          <a:bodyPr lIns="68580" tIns="34290" rIns="68580" bIns="34290" anchor="b"/>
          <a:lstStyle/>
          <a:p>
            <a:pPr defTabSz="457200"/>
            <a:r>
              <a:rPr lang="en-US" altLang="en-US" sz="2100" smtClean="0"/>
              <a:t>Факултет медицинских наука</a:t>
            </a:r>
            <a:br>
              <a:rPr lang="en-US" altLang="en-US" sz="2100" smtClean="0"/>
            </a:br>
            <a:r>
              <a:rPr lang="en-US" altLang="en-US" sz="2100" smtClean="0"/>
              <a:t>Универзитет у Крагујевцу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371600"/>
            <a:ext cx="8229600" cy="1139825"/>
          </a:xfrm>
        </p:spPr>
        <p:txBody>
          <a:bodyPr/>
          <a:lstStyle/>
          <a:p>
            <a:r>
              <a:rPr lang="sr-Latn-CS" altLang="en-US" sz="3200" smtClean="0">
                <a:solidFill>
                  <a:schemeClr val="accent2"/>
                </a:solidFill>
              </a:rPr>
              <a:t>Поре</a:t>
            </a:r>
            <a:r>
              <a:rPr lang="sr-Latn-CS" sz="3200" smtClean="0">
                <a:solidFill>
                  <a:schemeClr val="accent2"/>
                </a:solidFill>
              </a:rPr>
              <a:t>ђ</a:t>
            </a:r>
            <a:r>
              <a:rPr lang="sr-Latn-CS" altLang="en-US" sz="3200" smtClean="0">
                <a:solidFill>
                  <a:schemeClr val="accent2"/>
                </a:solidFill>
              </a:rPr>
              <a:t>ење</a:t>
            </a:r>
            <a:r>
              <a:rPr lang="sr-Latn-CS" sz="3200" smtClean="0">
                <a:solidFill>
                  <a:schemeClr val="accent2"/>
                </a:solidFill>
              </a:rPr>
              <a:t> млечних и сталних зуба</a:t>
            </a:r>
            <a:r>
              <a:rPr lang="sr-Latn-CS" sz="2000" smtClean="0">
                <a:solidFill>
                  <a:schemeClr val="accent2"/>
                </a:solidFill>
              </a:rPr>
              <a:t/>
            </a:r>
            <a:br>
              <a:rPr lang="sr-Latn-CS" sz="2000" smtClean="0">
                <a:solidFill>
                  <a:schemeClr val="accent2"/>
                </a:solidFill>
              </a:rPr>
            </a:br>
            <a:r>
              <a:rPr lang="sr-Latn-CS" sz="2000" smtClean="0">
                <a:solidFill>
                  <a:schemeClr val="accent2"/>
                </a:solidFill>
              </a:rPr>
              <a:t/>
            </a:r>
            <a:br>
              <a:rPr lang="sr-Latn-CS" sz="2000" smtClean="0">
                <a:solidFill>
                  <a:schemeClr val="accent2"/>
                </a:solidFill>
              </a:rPr>
            </a:br>
            <a:r>
              <a:rPr lang="sr-Latn-CS" sz="2000" smtClean="0">
                <a:solidFill>
                  <a:schemeClr val="accent2"/>
                </a:solidFill>
              </a:rPr>
              <a:t/>
            </a:r>
            <a:br>
              <a:rPr lang="sr-Latn-CS" sz="2000" smtClean="0">
                <a:solidFill>
                  <a:schemeClr val="accent2"/>
                </a:solidFill>
              </a:rPr>
            </a:br>
            <a:r>
              <a:rPr lang="sr-Latn-CS" sz="2000" smtClean="0">
                <a:solidFill>
                  <a:schemeClr val="tx1"/>
                </a:solidFill>
              </a:rPr>
              <a:t>4.</a:t>
            </a:r>
            <a:r>
              <a:rPr lang="sr-Latn-CS" sz="20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Cyrl-CS" sz="2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КЛАСУ МЛЕЧНИХ МОЛАРА КАРАКТЕРИШЕ  </a:t>
            </a:r>
            <a:br>
              <a:rPr lang="sr-Cyrl-CS" sz="2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CS" sz="2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Cyrl-CS" sz="20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БУКОЦЕРВИКАЛНИ ГРЕБЕН</a:t>
            </a:r>
            <a:br>
              <a:rPr lang="sr-Cyrl-CS" sz="20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sr-Cyrl-CS" sz="200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6386" name="Picture 3" descr="9,1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6000" contrast="12000"/>
          </a:blip>
          <a:srcRect l="47008" t="1714" b="66133"/>
          <a:stretch>
            <a:fillRect/>
          </a:stretch>
        </p:blipFill>
        <p:spPr>
          <a:xfrm>
            <a:off x="1136650" y="3157538"/>
            <a:ext cx="3911600" cy="2674937"/>
          </a:xfrm>
          <a:ln>
            <a:solidFill>
              <a:srgbClr val="FFFF00"/>
            </a:solidFill>
          </a:ln>
        </p:spPr>
      </p:pic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3124200" y="6096000"/>
            <a:ext cx="32210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b="1">
                <a:solidFill>
                  <a:srgbClr val="FF0000"/>
                </a:solidFill>
              </a:rPr>
              <a:t>БУКОЦЕРВИКЛНИ ГРЕБЕН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304800" y="6110288"/>
            <a:ext cx="2673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b="1"/>
              <a:t>ГОРЊИ ПРВИ МОЛАР</a:t>
            </a:r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6343650" y="6110288"/>
            <a:ext cx="2554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b="1"/>
              <a:t>ДОЊИ ПРВИ МОЛАР</a:t>
            </a:r>
          </a:p>
        </p:txBody>
      </p:sp>
      <p:sp>
        <p:nvSpPr>
          <p:cNvPr id="16390" name="Text Box 7"/>
          <p:cNvSpPr txBox="1">
            <a:spLocks noChangeArrowheads="1"/>
          </p:cNvSpPr>
          <p:nvPr/>
        </p:nvSpPr>
        <p:spPr bwMode="auto">
          <a:xfrm>
            <a:off x="1295400" y="4953000"/>
            <a:ext cx="184150" cy="3667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sr-Cyrl-CS"/>
          </a:p>
        </p:txBody>
      </p:sp>
      <p:pic>
        <p:nvPicPr>
          <p:cNvPr id="16391" name="Picture 8" descr="9,1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6000" contrast="12000"/>
          </a:blip>
          <a:srcRect t="34044" r="49332" b="32654"/>
          <a:stretch>
            <a:fillRect/>
          </a:stretch>
        </p:blipFill>
        <p:spPr>
          <a:xfrm>
            <a:off x="5048250" y="3157538"/>
            <a:ext cx="3352800" cy="2698750"/>
          </a:xfrm>
          <a:ln>
            <a:solidFill>
              <a:srgbClr val="FFFF00"/>
            </a:solidFill>
          </a:ln>
        </p:spPr>
      </p:pic>
      <p:sp>
        <p:nvSpPr>
          <p:cNvPr id="16392" name="AutoShape 9"/>
          <p:cNvSpPr>
            <a:spLocks noChangeArrowheads="1"/>
          </p:cNvSpPr>
          <p:nvPr/>
        </p:nvSpPr>
        <p:spPr bwMode="auto">
          <a:xfrm rot="1133166">
            <a:off x="8229600" y="3962400"/>
            <a:ext cx="661988" cy="381000"/>
          </a:xfrm>
          <a:prstGeom prst="leftArrow">
            <a:avLst>
              <a:gd name="adj1" fmla="val 50000"/>
              <a:gd name="adj2" fmla="val 4340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6393" name="AutoShape 10"/>
          <p:cNvSpPr>
            <a:spLocks noChangeArrowheads="1"/>
          </p:cNvSpPr>
          <p:nvPr/>
        </p:nvSpPr>
        <p:spPr bwMode="auto">
          <a:xfrm rot="1133166">
            <a:off x="4876800" y="5105400"/>
            <a:ext cx="661988" cy="381000"/>
          </a:xfrm>
          <a:prstGeom prst="leftArrow">
            <a:avLst>
              <a:gd name="adj1" fmla="val 50000"/>
              <a:gd name="adj2" fmla="val 4340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6394" name="Text Box 11"/>
          <p:cNvSpPr txBox="1">
            <a:spLocks noChangeArrowheads="1"/>
          </p:cNvSpPr>
          <p:nvPr/>
        </p:nvSpPr>
        <p:spPr bwMode="auto">
          <a:xfrm>
            <a:off x="5181600" y="5334000"/>
            <a:ext cx="184150" cy="3667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Cyrl-C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>
                <a:solidFill>
                  <a:srgbClr val="FFFF00"/>
                </a:solidFill>
              </a:rPr>
              <a:t/>
            </a:r>
            <a:br>
              <a:rPr lang="sr-Latn-CS" smtClean="0">
                <a:solidFill>
                  <a:srgbClr val="FFFF00"/>
                </a:solidFill>
              </a:rPr>
            </a:br>
            <a:r>
              <a:rPr lang="sr-Latn-CS" smtClean="0">
                <a:solidFill>
                  <a:srgbClr val="FFFF00"/>
                </a:solidFill>
              </a:rPr>
              <a:t/>
            </a:r>
            <a:br>
              <a:rPr lang="sr-Latn-CS" smtClean="0">
                <a:solidFill>
                  <a:srgbClr val="FFFF00"/>
                </a:solidFill>
              </a:rPr>
            </a:br>
            <a:r>
              <a:rPr lang="sr-Latn-CS" smtClean="0">
                <a:solidFill>
                  <a:srgbClr val="FFFF00"/>
                </a:solidFill>
              </a:rPr>
              <a:t/>
            </a:r>
            <a:br>
              <a:rPr lang="sr-Latn-CS" smtClean="0">
                <a:solidFill>
                  <a:srgbClr val="FFFF00"/>
                </a:solidFill>
              </a:rPr>
            </a:br>
            <a:endParaRPr lang="sr-Cyrl-CS" smtClean="0">
              <a:solidFill>
                <a:srgbClr val="FFFF00"/>
              </a:solidFill>
            </a:endParaRPr>
          </a:p>
        </p:txBody>
      </p:sp>
      <p:pic>
        <p:nvPicPr>
          <p:cNvPr id="17410" name="Picture 3" descr="9,0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12000" contrast="12000"/>
          </a:blip>
          <a:srcRect r="51591" b="66739"/>
          <a:stretch>
            <a:fillRect/>
          </a:stretch>
        </p:blipFill>
        <p:spPr>
          <a:xfrm>
            <a:off x="1295400" y="2927350"/>
            <a:ext cx="3073400" cy="2651125"/>
          </a:xfrm>
          <a:ln>
            <a:solidFill>
              <a:srgbClr val="FFFF00"/>
            </a:solidFill>
          </a:ln>
        </p:spPr>
      </p:pic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1371600" y="2774950"/>
            <a:ext cx="43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altLang="en-US" sz="2400" b="1">
                <a:solidFill>
                  <a:srgbClr val="FF0000"/>
                </a:solidFill>
                <a:latin typeface="Tahoma" pitchFamily="34" charset="0"/>
              </a:rPr>
              <a:t>a</a:t>
            </a:r>
            <a:r>
              <a:rPr lang="sr-Latn-CS" altLang="en-US" b="1">
                <a:solidFill>
                  <a:srgbClr val="FF0000"/>
                </a:solidFill>
                <a:latin typeface="Tahoma" pitchFamily="34" charset="0"/>
              </a:rPr>
              <a:t> </a:t>
            </a:r>
            <a:endParaRPr lang="sr-Latn-CS">
              <a:solidFill>
                <a:schemeClr val="bg1"/>
              </a:solidFill>
              <a:latin typeface="Tahoma" pitchFamily="34" charset="0"/>
            </a:endParaRPr>
          </a:p>
        </p:txBody>
      </p:sp>
      <p:pic>
        <p:nvPicPr>
          <p:cNvPr id="17412" name="Picture 5" descr="8,00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lum bright="6000" contrast="6000"/>
          </a:blip>
          <a:srcRect/>
          <a:stretch>
            <a:fillRect/>
          </a:stretch>
        </p:blipFill>
        <p:spPr>
          <a:xfrm>
            <a:off x="4419600" y="2927350"/>
            <a:ext cx="3003550" cy="2640013"/>
          </a:xfrm>
          <a:ln>
            <a:solidFill>
              <a:srgbClr val="FFFF00"/>
            </a:solidFill>
          </a:ln>
        </p:spPr>
      </p:pic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572000" y="3079750"/>
            <a:ext cx="374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sr-Latn-CS" sz="2400" b="1">
                <a:solidFill>
                  <a:schemeClr val="bg2"/>
                </a:solidFill>
                <a:latin typeface="Tahoma" pitchFamily="34" charset="0"/>
              </a:rPr>
              <a:t>б</a:t>
            </a:r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1260475" y="5156200"/>
            <a:ext cx="304800" cy="3667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sr-Cyrl-CS"/>
          </a:p>
        </p:txBody>
      </p:sp>
      <p:sp>
        <p:nvSpPr>
          <p:cNvPr id="17415" name="Text Box 8"/>
          <p:cNvSpPr txBox="1">
            <a:spLocks noChangeArrowheads="1"/>
          </p:cNvSpPr>
          <p:nvPr/>
        </p:nvSpPr>
        <p:spPr bwMode="auto">
          <a:xfrm>
            <a:off x="1447800" y="5670550"/>
            <a:ext cx="5883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0000"/>
                </a:solidFill>
              </a:rPr>
              <a:t>a</a:t>
            </a:r>
            <a:r>
              <a:rPr lang="sr-Latn-CS"/>
              <a:t> </a:t>
            </a:r>
            <a:r>
              <a:rPr lang="sr-Cyrl-CS" b="1"/>
              <a:t>–</a:t>
            </a:r>
            <a:r>
              <a:rPr lang="sr-Cyrl-CS"/>
              <a:t> </a:t>
            </a:r>
            <a:r>
              <a:rPr lang="sr-Cyrl-CS" b="1">
                <a:solidFill>
                  <a:srgbClr val="FF0000"/>
                </a:solidFill>
              </a:rPr>
              <a:t>МЛЕЧНИ ЗУБ</a:t>
            </a:r>
            <a:r>
              <a:rPr lang="sr-Cyrl-CS"/>
              <a:t>                      </a:t>
            </a:r>
            <a:r>
              <a:rPr lang="sr-Cyrl-CS" sz="2400" b="1">
                <a:solidFill>
                  <a:schemeClr val="accent1"/>
                </a:solidFill>
              </a:rPr>
              <a:t>б</a:t>
            </a:r>
            <a:r>
              <a:rPr lang="sr-Cyrl-CS" b="1"/>
              <a:t> – </a:t>
            </a:r>
            <a:r>
              <a:rPr lang="sr-Cyrl-CS" b="1">
                <a:solidFill>
                  <a:schemeClr val="accent1"/>
                </a:solidFill>
              </a:rPr>
              <a:t>СТАЛНИ ЗУБ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95288" y="476250"/>
            <a:ext cx="8382000" cy="1616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sr-Latn-CS" altLang="en-US" sz="3200" b="1">
                <a:solidFill>
                  <a:schemeClr val="accent2"/>
                </a:solidFill>
              </a:rPr>
              <a:t>Поре</a:t>
            </a:r>
            <a:r>
              <a:rPr lang="sr-Latn-CS" sz="3200" b="1">
                <a:solidFill>
                  <a:schemeClr val="accent2"/>
                </a:solidFill>
              </a:rPr>
              <a:t>ђ</a:t>
            </a:r>
            <a:r>
              <a:rPr lang="sr-Latn-CS" altLang="en-US" sz="3200" b="1">
                <a:solidFill>
                  <a:schemeClr val="accent2"/>
                </a:solidFill>
              </a:rPr>
              <a:t>ење</a:t>
            </a:r>
            <a:r>
              <a:rPr lang="sr-Latn-CS" sz="3200" b="1">
                <a:solidFill>
                  <a:schemeClr val="accent2"/>
                </a:solidFill>
              </a:rPr>
              <a:t> млечних и сталних зуба</a:t>
            </a:r>
            <a:br>
              <a:rPr lang="sr-Latn-CS" sz="3200" b="1">
                <a:solidFill>
                  <a:schemeClr val="accent2"/>
                </a:solidFill>
              </a:rPr>
            </a:br>
            <a:endParaRPr lang="sr-Latn-CS" sz="2400" b="1">
              <a:solidFill>
                <a:srgbClr val="FFFF00"/>
              </a:solidFill>
            </a:endParaRPr>
          </a:p>
          <a:p>
            <a:pPr algn="ctr"/>
            <a:r>
              <a:rPr lang="sr-Latn-CS" sz="2400" b="1">
                <a:solidFill>
                  <a:srgbClr val="FFFF00"/>
                </a:solidFill>
              </a:rPr>
              <a:t> </a:t>
            </a:r>
            <a:r>
              <a:rPr lang="sr-Latn-CS" sz="2000" b="1"/>
              <a:t>5.</a:t>
            </a:r>
            <a:r>
              <a:rPr lang="sr-Latn-C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ЛАБИЈАЛНА ПОВРШИНА ЈЕ РАВНА – ОДСУТНЕ   РАЗВОЈНЕ ДЕПРЕСИЈЕ, ЛОБУСИ И ПРЕКЛОПНЕ ЛИНИЈЕ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92125"/>
            <a:ext cx="7848600" cy="1431925"/>
          </a:xfrm>
        </p:spPr>
        <p:txBody>
          <a:bodyPr/>
          <a:lstStyle/>
          <a:p>
            <a:r>
              <a:rPr lang="sr-Latn-CS" altLang="en-US" sz="3200" smtClean="0">
                <a:solidFill>
                  <a:schemeClr val="accent2"/>
                </a:solidFill>
              </a:rPr>
              <a:t>Поре</a:t>
            </a:r>
            <a:r>
              <a:rPr lang="sr-Latn-CS" sz="3200" smtClean="0">
                <a:solidFill>
                  <a:schemeClr val="accent2"/>
                </a:solidFill>
              </a:rPr>
              <a:t>ђ</a:t>
            </a:r>
            <a:r>
              <a:rPr lang="sr-Latn-CS" altLang="en-US" sz="3200" smtClean="0">
                <a:solidFill>
                  <a:schemeClr val="accent2"/>
                </a:solidFill>
              </a:rPr>
              <a:t>ење</a:t>
            </a:r>
            <a:r>
              <a:rPr lang="sr-Latn-CS" sz="3200" smtClean="0">
                <a:solidFill>
                  <a:schemeClr val="accent2"/>
                </a:solidFill>
              </a:rPr>
              <a:t> млечних и сталних зуба</a:t>
            </a:r>
            <a:r>
              <a:rPr lang="sr-Latn-CS" sz="3200" smtClean="0">
                <a:solidFill>
                  <a:srgbClr val="FFFF00"/>
                </a:solidFill>
              </a:rPr>
              <a:t/>
            </a:r>
            <a:br>
              <a:rPr lang="sr-Latn-CS" sz="3200" smtClean="0">
                <a:solidFill>
                  <a:srgbClr val="FFFF00"/>
                </a:solidFill>
              </a:rPr>
            </a:br>
            <a:r>
              <a:rPr lang="sr-Latn-CS" sz="2400" smtClean="0">
                <a:solidFill>
                  <a:srgbClr val="FFFF00"/>
                </a:solidFill>
              </a:rPr>
              <a:t> </a:t>
            </a:r>
            <a:r>
              <a:rPr lang="sr-Latn-CS" altLang="en-US" sz="2400" smtClean="0">
                <a:solidFill>
                  <a:srgbClr val="FFFF00"/>
                </a:solidFill>
              </a:rPr>
              <a:t/>
            </a:r>
            <a:br>
              <a:rPr lang="sr-Latn-CS" altLang="en-US" sz="2400" smtClean="0">
                <a:solidFill>
                  <a:srgbClr val="FFFF00"/>
                </a:solidFill>
              </a:rPr>
            </a:br>
            <a:r>
              <a:rPr lang="sr-Latn-CS" sz="2000" smtClean="0">
                <a:solidFill>
                  <a:schemeClr val="tx1"/>
                </a:solidFill>
              </a:rPr>
              <a:t>6.</a:t>
            </a:r>
            <a:r>
              <a:rPr lang="sr-Latn-CS" sz="200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sz="2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КОРЕНСКО СТАБЛО КОД МЛЕЧНИХ ЗУБА ОДСУТНО</a:t>
            </a:r>
          </a:p>
        </p:txBody>
      </p:sp>
      <p:pic>
        <p:nvPicPr>
          <p:cNvPr id="18434" name="Picture 3" descr="9,1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6000" contrast="18000"/>
          </a:blip>
          <a:srcRect t="1028" r="53073" b="65790"/>
          <a:stretch>
            <a:fillRect/>
          </a:stretch>
        </p:blipFill>
        <p:spPr>
          <a:xfrm>
            <a:off x="609600" y="2241550"/>
            <a:ext cx="4259263" cy="3328988"/>
          </a:xfrm>
          <a:ln>
            <a:solidFill>
              <a:srgbClr val="FFFF00"/>
            </a:solidFill>
          </a:ln>
        </p:spPr>
      </p:pic>
      <p:pic>
        <p:nvPicPr>
          <p:cNvPr id="18435" name="Picture 4" descr="8,10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18000" contrast="12000"/>
          </a:blip>
          <a:srcRect/>
          <a:stretch>
            <a:fillRect/>
          </a:stretch>
        </p:blipFill>
        <p:spPr>
          <a:xfrm>
            <a:off x="4953000" y="2546350"/>
            <a:ext cx="3702050" cy="3024188"/>
          </a:xfrm>
          <a:ln>
            <a:solidFill>
              <a:srgbClr val="FFFF00"/>
            </a:solidFill>
          </a:ln>
        </p:spPr>
      </p:pic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684213" y="4508500"/>
            <a:ext cx="381000" cy="3667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sr-Cyrl-CS"/>
          </a:p>
        </p:txBody>
      </p:sp>
      <p:sp>
        <p:nvSpPr>
          <p:cNvPr id="18437" name="AutoShape 6"/>
          <p:cNvSpPr>
            <a:spLocks noChangeArrowheads="1"/>
          </p:cNvSpPr>
          <p:nvPr/>
        </p:nvSpPr>
        <p:spPr bwMode="auto">
          <a:xfrm rot="658630">
            <a:off x="1905000" y="3917950"/>
            <a:ext cx="976313" cy="485775"/>
          </a:xfrm>
          <a:prstGeom prst="leftArrow">
            <a:avLst>
              <a:gd name="adj1" fmla="val 50000"/>
              <a:gd name="adj2" fmla="val 50208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8438" name="AutoShape 7"/>
          <p:cNvSpPr>
            <a:spLocks noChangeArrowheads="1"/>
          </p:cNvSpPr>
          <p:nvPr/>
        </p:nvSpPr>
        <p:spPr bwMode="auto">
          <a:xfrm rot="658630">
            <a:off x="5791200" y="4146550"/>
            <a:ext cx="976313" cy="485775"/>
          </a:xfrm>
          <a:prstGeom prst="leftArrow">
            <a:avLst>
              <a:gd name="adj1" fmla="val 50000"/>
              <a:gd name="adj2" fmla="val 50208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8439" name="Text Box 8"/>
          <p:cNvSpPr txBox="1">
            <a:spLocks noChangeArrowheads="1"/>
          </p:cNvSpPr>
          <p:nvPr/>
        </p:nvSpPr>
        <p:spPr bwMode="auto">
          <a:xfrm>
            <a:off x="1143000" y="5715000"/>
            <a:ext cx="67770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b="1">
                <a:solidFill>
                  <a:srgbClr val="FF0000"/>
                </a:solidFill>
              </a:rPr>
              <a:t>а</a:t>
            </a:r>
            <a:r>
              <a:rPr lang="sr-Latn-CS"/>
              <a:t> </a:t>
            </a:r>
            <a:r>
              <a:rPr lang="sr-Latn-CS" b="1"/>
              <a:t>– млечни</a:t>
            </a:r>
            <a:r>
              <a:rPr lang="sr-Latn-CS"/>
              <a:t> </a:t>
            </a:r>
            <a:r>
              <a:rPr lang="sr-Latn-CS" b="1"/>
              <a:t>молар</a:t>
            </a:r>
            <a:r>
              <a:rPr lang="sr-Latn-CS" b="1">
                <a:solidFill>
                  <a:schemeClr val="accent1"/>
                </a:solidFill>
              </a:rPr>
              <a:t>                                         б</a:t>
            </a:r>
            <a:r>
              <a:rPr lang="sr-Latn-CS"/>
              <a:t> </a:t>
            </a:r>
            <a:r>
              <a:rPr lang="sr-Latn-CS" b="1"/>
              <a:t>– стални молар</a:t>
            </a:r>
            <a:endParaRPr lang="sr-Cyrl-CS" b="1"/>
          </a:p>
          <a:p>
            <a:pPr eaLnBrk="0" hangingPunct="0"/>
            <a:endParaRPr lang="sr-Cyrl-CS"/>
          </a:p>
        </p:txBody>
      </p:sp>
      <p:sp>
        <p:nvSpPr>
          <p:cNvPr id="18440" name="Text Box 9"/>
          <p:cNvSpPr txBox="1">
            <a:spLocks noChangeArrowheads="1"/>
          </p:cNvSpPr>
          <p:nvPr/>
        </p:nvSpPr>
        <p:spPr bwMode="auto">
          <a:xfrm>
            <a:off x="685800" y="4876800"/>
            <a:ext cx="382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28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8441" name="Text Box 10"/>
          <p:cNvSpPr txBox="1">
            <a:spLocks noChangeArrowheads="1"/>
          </p:cNvSpPr>
          <p:nvPr/>
        </p:nvSpPr>
        <p:spPr bwMode="auto">
          <a:xfrm>
            <a:off x="4876800" y="3810000"/>
            <a:ext cx="37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sr-Cyrl-CS" sz="2400" b="1">
                <a:solidFill>
                  <a:schemeClr val="bg2"/>
                </a:solidFill>
              </a:rPr>
              <a:t>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04813"/>
            <a:ext cx="8183563" cy="1050925"/>
          </a:xfrm>
        </p:spPr>
        <p:txBody>
          <a:bodyPr/>
          <a:lstStyle/>
          <a:p>
            <a:r>
              <a:rPr lang="sr-Latn-CS" altLang="en-US" sz="3200" smtClean="0">
                <a:solidFill>
                  <a:srgbClr val="27C07A"/>
                </a:solidFill>
              </a:rPr>
              <a:t>ОРТОПАН</a:t>
            </a:r>
            <a:r>
              <a:rPr lang="sr-Latn-CS" altLang="en-US" smtClean="0">
                <a:solidFill>
                  <a:srgbClr val="27C07A"/>
                </a:solidFill>
              </a:rPr>
              <a:t> </a:t>
            </a:r>
            <a:r>
              <a:rPr lang="sr-Latn-CS" sz="1800" smtClean="0">
                <a:solidFill>
                  <a:srgbClr val="27C07A"/>
                </a:solidFill>
              </a:rPr>
              <a:t>(ШЕСТОГОДИШЊИ ДЕЧАК)</a:t>
            </a:r>
          </a:p>
        </p:txBody>
      </p:sp>
      <p:graphicFrame>
        <p:nvGraphicFramePr>
          <p:cNvPr id="19458" name="Object 3"/>
          <p:cNvGraphicFramePr>
            <a:graphicFrameLocks noGrp="1"/>
          </p:cNvGraphicFramePr>
          <p:nvPr>
            <p:ph sz="half" idx="1"/>
          </p:nvPr>
        </p:nvGraphicFramePr>
        <p:xfrm>
          <a:off x="2913063" y="4033838"/>
          <a:ext cx="9525" cy="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r:id="rId4" imgW="9842" imgH="9842" progId="CorelDRAW.Graphic.12">
                  <p:embed/>
                </p:oleObj>
              </mc:Choice>
              <mc:Fallback>
                <p:oleObj r:id="rId4" imgW="9842" imgH="9842" progId="CorelDRAW.Graphic.12">
                  <p:embed/>
                  <p:pic>
                    <p:nvPicPr>
                      <p:cNvPr id="0" name="Object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3063" y="4033838"/>
                        <a:ext cx="9525" cy="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459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>
            <a:lum bright="6000" contrast="12000"/>
          </a:blip>
          <a:srcRect/>
          <a:stretch>
            <a:fillRect/>
          </a:stretch>
        </p:blipFill>
        <p:spPr>
          <a:xfrm>
            <a:off x="1600200" y="1308100"/>
            <a:ext cx="5957888" cy="3794125"/>
          </a:xfrm>
          <a:solidFill>
            <a:srgbClr val="00FF00"/>
          </a:solidFill>
          <a:ln w="12700">
            <a:solidFill>
              <a:srgbClr val="FFFF00"/>
            </a:solidFill>
          </a:ln>
        </p:spPr>
      </p:pic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762000" y="5194300"/>
            <a:ext cx="80772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sr-Cyrl-CS" b="1"/>
              <a:t>ОДНОС КОРЕНА МЛЕЧНОГ ДОЊЕГ ДРУГОГ МОЛАРА И КРУНЕ ПРЕМОЛАРА </a:t>
            </a:r>
            <a:r>
              <a:rPr lang="sr-Cyrl-CS" b="1">
                <a:solidFill>
                  <a:srgbClr val="FFC000"/>
                </a:solidFill>
              </a:rPr>
              <a:t>(СУПСТИТУЕНТНИ ЗУБ)</a:t>
            </a:r>
            <a:r>
              <a:rPr lang="sr-Cyrl-CS" b="1"/>
              <a:t> У ТОКИ ФОРМАТИВНЕ ФАЗЕ</a:t>
            </a:r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1660525" y="4279900"/>
            <a:ext cx="3111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b="1">
                <a:solidFill>
                  <a:srgbClr val="FFFF00"/>
                </a:solidFill>
              </a:rPr>
              <a:t>2</a:t>
            </a:r>
            <a:endParaRPr lang="sr-Cyrl-CS" b="1">
              <a:solidFill>
                <a:srgbClr val="FFFF00"/>
              </a:solidFill>
            </a:endParaRPr>
          </a:p>
        </p:txBody>
      </p:sp>
      <p:sp>
        <p:nvSpPr>
          <p:cNvPr id="19462" name="AutoShape 7"/>
          <p:cNvSpPr>
            <a:spLocks noChangeArrowheads="1"/>
          </p:cNvSpPr>
          <p:nvPr/>
        </p:nvSpPr>
        <p:spPr bwMode="auto">
          <a:xfrm rot="-2618881">
            <a:off x="1752600" y="3975100"/>
            <a:ext cx="519113" cy="304800"/>
          </a:xfrm>
          <a:prstGeom prst="rightArrow">
            <a:avLst>
              <a:gd name="adj1" fmla="val 50000"/>
              <a:gd name="adj2" fmla="val 4254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1981200" y="4468813"/>
            <a:ext cx="31115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b="1"/>
              <a:t>1</a:t>
            </a:r>
            <a:endParaRPr lang="sr-Cyrl-CS" b="1"/>
          </a:p>
        </p:txBody>
      </p:sp>
      <p:sp>
        <p:nvSpPr>
          <p:cNvPr id="19464" name="AutoShape 9"/>
          <p:cNvSpPr>
            <a:spLocks noChangeArrowheads="1"/>
          </p:cNvSpPr>
          <p:nvPr/>
        </p:nvSpPr>
        <p:spPr bwMode="auto">
          <a:xfrm rot="6733823">
            <a:off x="2595563" y="2290763"/>
            <a:ext cx="673100" cy="381000"/>
          </a:xfrm>
          <a:prstGeom prst="rightArrow">
            <a:avLst>
              <a:gd name="adj1" fmla="val 50000"/>
              <a:gd name="adj2" fmla="val 44134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9465" name="AutoShape 10"/>
          <p:cNvSpPr>
            <a:spLocks noChangeArrowheads="1"/>
          </p:cNvSpPr>
          <p:nvPr/>
        </p:nvSpPr>
        <p:spPr bwMode="auto">
          <a:xfrm rot="6733823">
            <a:off x="2976563" y="2371725"/>
            <a:ext cx="673100" cy="381000"/>
          </a:xfrm>
          <a:prstGeom prst="rightArrow">
            <a:avLst>
              <a:gd name="adj1" fmla="val 50000"/>
              <a:gd name="adj2" fmla="val 4413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9466" name="AutoShape 11"/>
          <p:cNvSpPr>
            <a:spLocks noChangeArrowheads="1"/>
          </p:cNvSpPr>
          <p:nvPr/>
        </p:nvSpPr>
        <p:spPr bwMode="auto">
          <a:xfrm rot="3920159">
            <a:off x="6022182" y="2209006"/>
            <a:ext cx="671512" cy="384175"/>
          </a:xfrm>
          <a:prstGeom prst="rightArrow">
            <a:avLst>
              <a:gd name="adj1" fmla="val 50000"/>
              <a:gd name="adj2" fmla="val 4366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9467" name="AutoShape 12"/>
          <p:cNvSpPr>
            <a:spLocks noChangeArrowheads="1"/>
          </p:cNvSpPr>
          <p:nvPr/>
        </p:nvSpPr>
        <p:spPr bwMode="auto">
          <a:xfrm rot="3920159">
            <a:off x="5529263" y="2328863"/>
            <a:ext cx="673100" cy="457200"/>
          </a:xfrm>
          <a:prstGeom prst="rightArrow">
            <a:avLst>
              <a:gd name="adj1" fmla="val 50000"/>
              <a:gd name="adj2" fmla="val 367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9468" name="Text Box 13"/>
          <p:cNvSpPr txBox="1">
            <a:spLocks noChangeArrowheads="1"/>
          </p:cNvSpPr>
          <p:nvPr/>
        </p:nvSpPr>
        <p:spPr bwMode="auto">
          <a:xfrm>
            <a:off x="6080125" y="17668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b="1">
                <a:solidFill>
                  <a:srgbClr val="FFFF00"/>
                </a:solidFill>
              </a:rPr>
              <a:t>2</a:t>
            </a:r>
            <a:endParaRPr lang="sr-Cyrl-CS" b="1">
              <a:solidFill>
                <a:srgbClr val="FFFF00"/>
              </a:solidFill>
            </a:endParaRPr>
          </a:p>
        </p:txBody>
      </p:sp>
      <p:sp>
        <p:nvSpPr>
          <p:cNvPr id="19469" name="Text Box 14"/>
          <p:cNvSpPr txBox="1">
            <a:spLocks noChangeArrowheads="1"/>
          </p:cNvSpPr>
          <p:nvPr/>
        </p:nvSpPr>
        <p:spPr bwMode="auto">
          <a:xfrm>
            <a:off x="5546725" y="19192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b="1"/>
              <a:t>1</a:t>
            </a:r>
            <a:endParaRPr lang="sr-Cyrl-CS" b="1"/>
          </a:p>
        </p:txBody>
      </p:sp>
      <p:sp>
        <p:nvSpPr>
          <p:cNvPr id="19470" name="Text Box 15"/>
          <p:cNvSpPr txBox="1">
            <a:spLocks noChangeArrowheads="1"/>
          </p:cNvSpPr>
          <p:nvPr/>
        </p:nvSpPr>
        <p:spPr bwMode="auto">
          <a:xfrm>
            <a:off x="2955925" y="17668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b="1">
                <a:solidFill>
                  <a:srgbClr val="FFFF00"/>
                </a:solidFill>
              </a:rPr>
              <a:t>2</a:t>
            </a:r>
            <a:endParaRPr lang="sr-Cyrl-CS" b="1">
              <a:solidFill>
                <a:srgbClr val="FFFF00"/>
              </a:solidFill>
            </a:endParaRPr>
          </a:p>
        </p:txBody>
      </p:sp>
      <p:sp>
        <p:nvSpPr>
          <p:cNvPr id="19471" name="Text Box 16"/>
          <p:cNvSpPr txBox="1">
            <a:spLocks noChangeArrowheads="1"/>
          </p:cNvSpPr>
          <p:nvPr/>
        </p:nvSpPr>
        <p:spPr bwMode="auto">
          <a:xfrm>
            <a:off x="3276600" y="19192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b="1"/>
              <a:t>1</a:t>
            </a:r>
            <a:endParaRPr lang="sr-Cyrl-CS" b="1"/>
          </a:p>
        </p:txBody>
      </p:sp>
      <p:sp>
        <p:nvSpPr>
          <p:cNvPr id="19472" name="Text Box 17"/>
          <p:cNvSpPr txBox="1">
            <a:spLocks noChangeArrowheads="1"/>
          </p:cNvSpPr>
          <p:nvPr/>
        </p:nvSpPr>
        <p:spPr bwMode="auto">
          <a:xfrm>
            <a:off x="4419600" y="4648200"/>
            <a:ext cx="3111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b="1">
                <a:solidFill>
                  <a:srgbClr val="00FF00"/>
                </a:solidFill>
              </a:rPr>
              <a:t>3</a:t>
            </a:r>
            <a:endParaRPr lang="sr-Cyrl-CS" b="1">
              <a:solidFill>
                <a:srgbClr val="00FF00"/>
              </a:solidFill>
            </a:endParaRPr>
          </a:p>
        </p:txBody>
      </p:sp>
      <p:sp>
        <p:nvSpPr>
          <p:cNvPr id="19473" name="AutoShape 18"/>
          <p:cNvSpPr>
            <a:spLocks noChangeArrowheads="1"/>
          </p:cNvSpPr>
          <p:nvPr/>
        </p:nvSpPr>
        <p:spPr bwMode="auto">
          <a:xfrm rot="-7599405">
            <a:off x="5795963" y="4424363"/>
            <a:ext cx="673100" cy="381000"/>
          </a:xfrm>
          <a:prstGeom prst="rightArrow">
            <a:avLst>
              <a:gd name="adj1" fmla="val 50000"/>
              <a:gd name="adj2" fmla="val 4413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9474" name="Text Box 19"/>
          <p:cNvSpPr txBox="1">
            <a:spLocks noChangeArrowheads="1"/>
          </p:cNvSpPr>
          <p:nvPr/>
        </p:nvSpPr>
        <p:spPr bwMode="auto">
          <a:xfrm>
            <a:off x="6629400" y="4279900"/>
            <a:ext cx="3111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b="1"/>
              <a:t>1</a:t>
            </a:r>
            <a:endParaRPr lang="sr-Cyrl-CS" b="1"/>
          </a:p>
        </p:txBody>
      </p:sp>
      <p:sp>
        <p:nvSpPr>
          <p:cNvPr id="19475" name="Text Box 20"/>
          <p:cNvSpPr txBox="1">
            <a:spLocks noChangeArrowheads="1"/>
          </p:cNvSpPr>
          <p:nvPr/>
        </p:nvSpPr>
        <p:spPr bwMode="auto">
          <a:xfrm>
            <a:off x="6934200" y="4495800"/>
            <a:ext cx="4572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Latn-CS" sz="2800" b="1"/>
              <a:t>L</a:t>
            </a:r>
            <a:endParaRPr lang="sr-Cyrl-CS" sz="2800" b="1"/>
          </a:p>
        </p:txBody>
      </p:sp>
      <p:sp>
        <p:nvSpPr>
          <p:cNvPr id="19476" name="Text Box 21"/>
          <p:cNvSpPr txBox="1">
            <a:spLocks noChangeArrowheads="1"/>
          </p:cNvSpPr>
          <p:nvPr/>
        </p:nvSpPr>
        <p:spPr bwMode="auto">
          <a:xfrm>
            <a:off x="7162800" y="4051300"/>
            <a:ext cx="311150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b="1">
                <a:solidFill>
                  <a:srgbClr val="FFFF00"/>
                </a:solidFill>
              </a:rPr>
              <a:t>2</a:t>
            </a:r>
            <a:endParaRPr lang="sr-Cyrl-CS" b="1">
              <a:solidFill>
                <a:srgbClr val="FFFF00"/>
              </a:solidFill>
            </a:endParaRPr>
          </a:p>
        </p:txBody>
      </p:sp>
      <p:sp>
        <p:nvSpPr>
          <p:cNvPr id="19477" name="Text Box 22"/>
          <p:cNvSpPr txBox="1">
            <a:spLocks noChangeArrowheads="1"/>
          </p:cNvSpPr>
          <p:nvPr/>
        </p:nvSpPr>
        <p:spPr bwMode="auto">
          <a:xfrm>
            <a:off x="685800" y="5803900"/>
            <a:ext cx="772318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b="1"/>
              <a:t>1 – </a:t>
            </a:r>
            <a:r>
              <a:rPr lang="sr-Latn-CS" b="1">
                <a:solidFill>
                  <a:schemeClr val="accent1"/>
                </a:solidFill>
              </a:rPr>
              <a:t>стални I M</a:t>
            </a:r>
            <a:r>
              <a:rPr lang="sr-Latn-CS" b="1"/>
              <a:t>;  </a:t>
            </a:r>
            <a:r>
              <a:rPr lang="sr-Latn-CS" b="1">
                <a:solidFill>
                  <a:srgbClr val="FFC000"/>
                </a:solidFill>
              </a:rPr>
              <a:t>2 – </a:t>
            </a:r>
            <a:r>
              <a:rPr lang="sr-Cyrl-CS" b="1">
                <a:solidFill>
                  <a:srgbClr val="FFC000"/>
                </a:solidFill>
              </a:rPr>
              <a:t>клица сталног </a:t>
            </a:r>
            <a:r>
              <a:rPr lang="sr-Latn-CS" b="1">
                <a:solidFill>
                  <a:srgbClr val="FFC000"/>
                </a:solidFill>
              </a:rPr>
              <a:t>II M;</a:t>
            </a:r>
            <a:r>
              <a:rPr lang="sr-Latn-CS" b="1"/>
              <a:t>  </a:t>
            </a:r>
            <a:r>
              <a:rPr lang="sr-Latn-CS" b="1">
                <a:solidFill>
                  <a:srgbClr val="00FF00"/>
                </a:solidFill>
              </a:rPr>
              <a:t>3 – </a:t>
            </a:r>
            <a:r>
              <a:rPr lang="sr-Cyrl-CS" b="1">
                <a:solidFill>
                  <a:srgbClr val="00FF00"/>
                </a:solidFill>
              </a:rPr>
              <a:t>клице сталних очњака</a:t>
            </a:r>
            <a:r>
              <a:rPr lang="sr-Latn-CS" b="1">
                <a:solidFill>
                  <a:srgbClr val="00FF00"/>
                </a:solidFill>
              </a:rPr>
              <a:t>;</a:t>
            </a:r>
            <a:r>
              <a:rPr lang="sr-Latn-CS" b="1"/>
              <a:t>  </a:t>
            </a:r>
            <a:br>
              <a:rPr lang="sr-Latn-CS" b="1"/>
            </a:br>
            <a:r>
              <a:rPr lang="sr-Latn-CS" b="1">
                <a:solidFill>
                  <a:srgbClr val="FF0000"/>
                </a:solidFill>
              </a:rPr>
              <a:t>4 – </a:t>
            </a:r>
            <a:r>
              <a:rPr lang="sr-Cyrl-CS" b="1">
                <a:solidFill>
                  <a:srgbClr val="FF0000"/>
                </a:solidFill>
              </a:rPr>
              <a:t>клица</a:t>
            </a:r>
            <a:r>
              <a:rPr lang="sr-Latn-CS" b="1">
                <a:solidFill>
                  <a:srgbClr val="FF0000"/>
                </a:solidFill>
              </a:rPr>
              <a:t> I </a:t>
            </a:r>
            <a:r>
              <a:rPr lang="en-US" altLang="sr-Latn-CS" b="1">
                <a:solidFill>
                  <a:srgbClr val="FF0000"/>
                </a:solidFill>
              </a:rPr>
              <a:t>ПМ; </a:t>
            </a:r>
            <a:r>
              <a:rPr lang="sr-Latn-CS" b="1">
                <a:solidFill>
                  <a:srgbClr val="FF99FF"/>
                </a:solidFill>
              </a:rPr>
              <a:t>5 – </a:t>
            </a:r>
            <a:r>
              <a:rPr lang="sr-Cyrl-CS" b="1">
                <a:solidFill>
                  <a:srgbClr val="FF99FF"/>
                </a:solidFill>
              </a:rPr>
              <a:t>недостатак клица ПМ </a:t>
            </a:r>
          </a:p>
        </p:txBody>
      </p:sp>
      <p:sp>
        <p:nvSpPr>
          <p:cNvPr id="19478" name="AutoShape 23"/>
          <p:cNvSpPr>
            <a:spLocks noChangeArrowheads="1"/>
          </p:cNvSpPr>
          <p:nvPr/>
        </p:nvSpPr>
        <p:spPr bwMode="auto">
          <a:xfrm rot="-783790">
            <a:off x="4646613" y="4583113"/>
            <a:ext cx="457200" cy="304800"/>
          </a:xfrm>
          <a:prstGeom prst="rightArrow">
            <a:avLst>
              <a:gd name="adj1" fmla="val 50000"/>
              <a:gd name="adj2" fmla="val 375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9479" name="AutoShape 24"/>
          <p:cNvSpPr>
            <a:spLocks noChangeArrowheads="1"/>
          </p:cNvSpPr>
          <p:nvPr/>
        </p:nvSpPr>
        <p:spPr bwMode="auto">
          <a:xfrm rot="-10110679">
            <a:off x="4038600" y="4584700"/>
            <a:ext cx="442913" cy="304800"/>
          </a:xfrm>
          <a:prstGeom prst="rightArrow">
            <a:avLst>
              <a:gd name="adj1" fmla="val 50000"/>
              <a:gd name="adj2" fmla="val 36301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9480" name="AutoShape 25"/>
          <p:cNvSpPr>
            <a:spLocks noChangeArrowheads="1"/>
          </p:cNvSpPr>
          <p:nvPr/>
        </p:nvSpPr>
        <p:spPr bwMode="auto">
          <a:xfrm rot="-2618881">
            <a:off x="2209800" y="4356100"/>
            <a:ext cx="595313" cy="304800"/>
          </a:xfrm>
          <a:prstGeom prst="rightArrow">
            <a:avLst>
              <a:gd name="adj1" fmla="val 50000"/>
              <a:gd name="adj2" fmla="val 4879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9481" name="AutoShape 26"/>
          <p:cNvSpPr>
            <a:spLocks noChangeArrowheads="1"/>
          </p:cNvSpPr>
          <p:nvPr/>
        </p:nvSpPr>
        <p:spPr bwMode="auto">
          <a:xfrm rot="-7624729">
            <a:off x="6215063" y="4157663"/>
            <a:ext cx="520700" cy="304800"/>
          </a:xfrm>
          <a:prstGeom prst="rightArrow">
            <a:avLst>
              <a:gd name="adj1" fmla="val 50000"/>
              <a:gd name="adj2" fmla="val 4267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9482" name="Text Box 27"/>
          <p:cNvSpPr txBox="1">
            <a:spLocks noChangeArrowheads="1"/>
          </p:cNvSpPr>
          <p:nvPr/>
        </p:nvSpPr>
        <p:spPr bwMode="auto">
          <a:xfrm>
            <a:off x="5791200" y="45085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b="1">
                <a:solidFill>
                  <a:srgbClr val="FF0000"/>
                </a:solidFill>
              </a:rPr>
              <a:t>4</a:t>
            </a:r>
            <a:endParaRPr lang="sr-Cyrl-CS" b="1">
              <a:solidFill>
                <a:srgbClr val="FF0000"/>
              </a:solidFill>
            </a:endParaRPr>
          </a:p>
        </p:txBody>
      </p:sp>
      <p:sp>
        <p:nvSpPr>
          <p:cNvPr id="19483" name="AutoShape 28"/>
          <p:cNvSpPr>
            <a:spLocks noChangeArrowheads="1"/>
          </p:cNvSpPr>
          <p:nvPr/>
        </p:nvSpPr>
        <p:spPr bwMode="auto">
          <a:xfrm rot="-5400000">
            <a:off x="2824163" y="4487863"/>
            <a:ext cx="673100" cy="228600"/>
          </a:xfrm>
          <a:custGeom>
            <a:avLst/>
            <a:gdLst/>
            <a:ahLst/>
            <a:cxnLst>
              <a:cxn ang="0">
                <a:pos x="16200" y="0"/>
              </a:cxn>
              <a:cxn ang="0">
                <a:pos x="16200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6200" y="16200"/>
              </a:cxn>
              <a:cxn ang="0">
                <a:pos x="16200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rect l="0" t="0" r="r" b="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19484" name="AutoShape 29"/>
          <p:cNvSpPr>
            <a:spLocks noChangeArrowheads="1"/>
          </p:cNvSpPr>
          <p:nvPr/>
        </p:nvSpPr>
        <p:spPr bwMode="auto">
          <a:xfrm rot="-5400000">
            <a:off x="3205163" y="4487863"/>
            <a:ext cx="673100" cy="228600"/>
          </a:xfrm>
          <a:custGeom>
            <a:avLst/>
            <a:gdLst/>
            <a:ahLst/>
            <a:cxnLst>
              <a:cxn ang="0">
                <a:pos x="16200" y="0"/>
              </a:cxn>
              <a:cxn ang="0">
                <a:pos x="16200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6200" y="16200"/>
              </a:cxn>
              <a:cxn ang="0">
                <a:pos x="16200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rect l="0" t="0" r="r" b="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19485" name="Text Box 30"/>
          <p:cNvSpPr txBox="1">
            <a:spLocks noChangeArrowheads="1"/>
          </p:cNvSpPr>
          <p:nvPr/>
        </p:nvSpPr>
        <p:spPr bwMode="auto">
          <a:xfrm>
            <a:off x="3200400" y="439261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b="1">
                <a:solidFill>
                  <a:srgbClr val="FF99FF"/>
                </a:solidFill>
              </a:rPr>
              <a:t>5</a:t>
            </a:r>
            <a:endParaRPr lang="sr-Cyrl-CS" b="1">
              <a:solidFill>
                <a:srgbClr val="FF99FF"/>
              </a:solidFill>
            </a:endParaRPr>
          </a:p>
        </p:txBody>
      </p:sp>
      <p:sp>
        <p:nvSpPr>
          <p:cNvPr id="19486" name="AutoShape 31"/>
          <p:cNvSpPr>
            <a:spLocks noChangeArrowheads="1"/>
          </p:cNvSpPr>
          <p:nvPr/>
        </p:nvSpPr>
        <p:spPr bwMode="auto">
          <a:xfrm rot="-8197652">
            <a:off x="6705600" y="3898900"/>
            <a:ext cx="519113" cy="304800"/>
          </a:xfrm>
          <a:prstGeom prst="rightArrow">
            <a:avLst>
              <a:gd name="adj1" fmla="val 50000"/>
              <a:gd name="adj2" fmla="val 4254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4"/>
          <p:cNvSpPr txBox="1">
            <a:spLocks noChangeArrowheads="1"/>
          </p:cNvSpPr>
          <p:nvPr/>
        </p:nvSpPr>
        <p:spPr bwMode="auto">
          <a:xfrm>
            <a:off x="684213" y="1339850"/>
            <a:ext cx="623887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sr-Cyrl-CS" sz="1400" b="1">
                <a:latin typeface="Tahoma" pitchFamily="34" charset="0"/>
              </a:rPr>
              <a:t>* </a:t>
            </a:r>
            <a:r>
              <a:rPr lang="sr-Cyrl-CS" sz="1400" b="1">
                <a:latin typeface="Tahoma" pitchFamily="34" charset="0"/>
              </a:rPr>
              <a:t>П</a:t>
            </a:r>
            <a:r>
              <a:rPr lang="en-US" altLang="en-US" sz="1400" b="1">
                <a:latin typeface="Tahoma" pitchFamily="34" charset="0"/>
              </a:rPr>
              <a:t>рви зуби који се појављују (између 6. и 8. месеца)</a:t>
            </a:r>
          </a:p>
          <a:p>
            <a:pPr eaLnBrk="0" hangingPunct="0"/>
            <a:endParaRPr lang="en-US" altLang="en-US" sz="1400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r>
              <a:rPr lang="en-US" altLang="en-US" sz="1400" b="1">
                <a:latin typeface="Tahoma" pitchFamily="34" charset="0"/>
              </a:rPr>
              <a:t>* Редослед ницања сличан као код сталних секутића: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</a:rPr>
              <a:t>           1. доњи централни секутић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</a:rPr>
              <a:t>           2. доњи латерални секутић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</a:rPr>
              <a:t>           3. горњи централни сектић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</a:rPr>
              <a:t>           4. горњи латерални секутић</a:t>
            </a:r>
          </a:p>
          <a:p>
            <a:pPr eaLnBrk="0" hangingPunct="0"/>
            <a:endParaRPr lang="en-US" altLang="en-US" sz="1400" b="1">
              <a:latin typeface="Tahoma" pitchFamily="34" charset="0"/>
            </a:endParaRPr>
          </a:p>
          <a:p>
            <a:pPr eaLnBrk="0" hangingPunct="0"/>
            <a:r>
              <a:rPr lang="en-US" altLang="en-US" sz="1400" b="1">
                <a:latin typeface="Tahoma" pitchFamily="34" charset="0"/>
              </a:rPr>
              <a:t>* Сви млечни секутићи показују ПРАВИЛАН ЗНАК УГЛА И ЛУКА,</a:t>
            </a:r>
            <a:br>
              <a:rPr lang="en-US" altLang="en-US" sz="1400" b="1">
                <a:latin typeface="Tahoma" pitchFamily="34" charset="0"/>
              </a:rPr>
            </a:br>
            <a:r>
              <a:rPr lang="en-US" altLang="en-US" sz="1400" b="1">
                <a:latin typeface="Tahoma" pitchFamily="34" charset="0"/>
              </a:rPr>
              <a:t>   ИЗУЗЕВ млечног доњег централног секутића</a:t>
            </a:r>
          </a:p>
        </p:txBody>
      </p:sp>
      <p:sp>
        <p:nvSpPr>
          <p:cNvPr id="21506" name="Text Box 18"/>
          <p:cNvSpPr txBox="1">
            <a:spLocks noChangeArrowheads="1"/>
          </p:cNvSpPr>
          <p:nvPr/>
        </p:nvSpPr>
        <p:spPr bwMode="auto">
          <a:xfrm>
            <a:off x="990600" y="457200"/>
            <a:ext cx="55435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КАЛСА МЛЕЧНИХ</a:t>
            </a:r>
            <a:r>
              <a:rPr 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 СЕКУТИЋ</a:t>
            </a:r>
            <a:r>
              <a:rPr lang="en-US" alt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А</a:t>
            </a:r>
          </a:p>
        </p:txBody>
      </p:sp>
      <p:pic>
        <p:nvPicPr>
          <p:cNvPr id="2150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lum bright="12000" contrast="18000"/>
          </a:blip>
          <a:srcRect r="75842"/>
          <a:stretch>
            <a:fillRect/>
          </a:stretch>
        </p:blipFill>
        <p:spPr>
          <a:xfrm>
            <a:off x="7315200" y="2286000"/>
            <a:ext cx="1392238" cy="3006725"/>
          </a:xfrm>
          <a:ln w="12700">
            <a:solidFill>
              <a:srgbClr val="FFFF00"/>
            </a:solidFill>
          </a:ln>
        </p:spPr>
      </p:pic>
      <p:graphicFrame>
        <p:nvGraphicFramePr>
          <p:cNvPr id="9" name="Table 8"/>
          <p:cNvGraphicFramePr/>
          <p:nvPr/>
        </p:nvGraphicFramePr>
        <p:xfrm>
          <a:off x="466725" y="4148138"/>
          <a:ext cx="6736715" cy="1709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4555"/>
                <a:gridCol w="1165860"/>
                <a:gridCol w="1169035"/>
                <a:gridCol w="1165860"/>
                <a:gridCol w="1081405"/>
              </a:tblGrid>
              <a:tr h="246380">
                <a:tc row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Димензије зуба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ГОРЊИ СЕКУТИЋИ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ДОЊИ СЕКУТИЋИ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36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централни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латерални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централни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латерални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Мезиодистална ширина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6.5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5.2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4.0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4.5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Лабио-орална ширина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5.0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4.0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4.0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4.0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Висина круне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6.0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5.6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5.0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5.2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Дужина корена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10.0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10.2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9.0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9.8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Укупна дужина зуба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16.0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15.8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14.0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15.0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12000" contrast="12000"/>
          </a:blip>
          <a:srcRect/>
          <a:stretch>
            <a:fillRect/>
          </a:stretch>
        </p:blipFill>
        <p:spPr>
          <a:xfrm>
            <a:off x="4602163" y="1371600"/>
            <a:ext cx="4540250" cy="5257800"/>
          </a:xfrm>
          <a:ln w="19050">
            <a:solidFill>
              <a:srgbClr val="FFFF00"/>
            </a:solidFill>
          </a:ln>
        </p:spPr>
      </p:pic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368300" y="3886200"/>
            <a:ext cx="3268663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CS" sz="1600" b="1">
              <a:latin typeface="Tahoma" pitchFamily="34" charset="0"/>
            </a:endParaRPr>
          </a:p>
          <a:p>
            <a:pPr eaLnBrk="0" hangingPunct="0"/>
            <a:r>
              <a:rPr lang="sr-Latn-CS" sz="1600" b="1">
                <a:latin typeface="Tahoma" pitchFamily="34" charset="0"/>
              </a:rPr>
              <a:t>Не постоје кумулуси на </a:t>
            </a:r>
          </a:p>
          <a:p>
            <a:pPr eaLnBrk="0" hangingPunct="0"/>
            <a:r>
              <a:rPr lang="sr-Latn-CS" sz="1600" b="1">
                <a:latin typeface="Tahoma" pitchFamily="34" charset="0"/>
              </a:rPr>
              <a:t>инцизалном гребену</a:t>
            </a:r>
          </a:p>
          <a:p>
            <a:pPr eaLnBrk="0" hangingPunct="0"/>
            <a:endParaRPr lang="sr-Latn-CS" sz="1600" b="1">
              <a:latin typeface="Tahoma" pitchFamily="34" charset="0"/>
            </a:endParaRPr>
          </a:p>
          <a:p>
            <a:pPr eaLnBrk="0" hangingPunct="0"/>
            <a:r>
              <a:rPr lang="sr-Latn-CS" sz="1600" b="1">
                <a:latin typeface="Tahoma" pitchFamily="34" charset="0"/>
              </a:rPr>
              <a:t>МД  ширина круне већа </a:t>
            </a:r>
          </a:p>
          <a:p>
            <a:pPr eaLnBrk="0" hangingPunct="0"/>
            <a:r>
              <a:rPr lang="sr-Latn-CS" sz="1600" b="1">
                <a:latin typeface="Tahoma" pitchFamily="34" charset="0"/>
              </a:rPr>
              <a:t>је од природне висине круне.</a:t>
            </a:r>
          </a:p>
          <a:p>
            <a:pPr eaLnBrk="0" hangingPunct="0"/>
            <a:endParaRPr lang="sr-Latn-CS" sz="1600" b="1">
              <a:latin typeface="Tahoma" pitchFamily="34" charset="0"/>
            </a:endParaRPr>
          </a:p>
          <a:p>
            <a:pPr eaLnBrk="0" hangingPunct="0"/>
            <a:r>
              <a:rPr lang="sr-Latn-CS" sz="1600" b="1">
                <a:latin typeface="Tahoma" pitchFamily="34" charset="0"/>
              </a:rPr>
              <a:t>Контура </a:t>
            </a:r>
            <a:r>
              <a:rPr lang="sr-Latn-CS" sz="1600" b="1">
                <a:solidFill>
                  <a:srgbClr val="27C07A"/>
                </a:solidFill>
                <a:latin typeface="Tahoma" pitchFamily="34" charset="0"/>
              </a:rPr>
              <a:t>СОП</a:t>
            </a:r>
            <a:r>
              <a:rPr lang="sr-Latn-CS" sz="1600" b="1">
                <a:latin typeface="Tahoma" pitchFamily="34" charset="0"/>
              </a:rPr>
              <a:t> је </a:t>
            </a:r>
            <a:r>
              <a:rPr lang="sr-Latn-CS" sz="1600" b="1">
                <a:solidFill>
                  <a:srgbClr val="FFC000"/>
                </a:solidFill>
                <a:latin typeface="Tahoma" pitchFamily="34" charset="0"/>
              </a:rPr>
              <a:t>ОВАЛНОГ</a:t>
            </a:r>
            <a:r>
              <a:rPr lang="sr-Latn-CS" sz="1600" b="1">
                <a:latin typeface="Tahoma" pitchFamily="34" charset="0"/>
              </a:rPr>
              <a:t> или</a:t>
            </a:r>
          </a:p>
          <a:p>
            <a:pPr eaLnBrk="0" hangingPunct="0"/>
            <a:r>
              <a:rPr lang="sr-Latn-CS" sz="1600" b="1">
                <a:solidFill>
                  <a:srgbClr val="FF0000"/>
                </a:solidFill>
                <a:latin typeface="Tahoma" pitchFamily="34" charset="0"/>
              </a:rPr>
              <a:t>РОМБОИДНОГ</a:t>
            </a:r>
            <a:r>
              <a:rPr lang="sr-Latn-CS" sz="1600" b="1">
                <a:latin typeface="Tahoma" pitchFamily="34" charset="0"/>
              </a:rPr>
              <a:t> облика.</a:t>
            </a:r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215900" y="1600200"/>
            <a:ext cx="4495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sz="1400" b="1">
                <a:latin typeface="Tahoma" pitchFamily="34" charset="0"/>
              </a:rPr>
              <a:t>Почетак калцификације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3. – 4. месец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in utero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Формирана круна      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4. месец  постнатално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Ерупција                    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7.5 месец постнатално 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Завршен раст корена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 1.5 – 2 год.</a:t>
            </a:r>
          </a:p>
        </p:txBody>
      </p:sp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368300" y="3581400"/>
            <a:ext cx="2249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CS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r>
              <a:rPr lang="sr-Cyrl-CS" b="1">
                <a:solidFill>
                  <a:srgbClr val="27C07A"/>
                </a:solidFill>
                <a:latin typeface="Tahoma" pitchFamily="34" charset="0"/>
              </a:rPr>
              <a:t>СПЕЦИФИЧНОСТ</a:t>
            </a:r>
            <a:r>
              <a:rPr lang="sr-Cyrl-CS" b="1">
                <a:solidFill>
                  <a:srgbClr val="FFFF00"/>
                </a:solidFill>
                <a:latin typeface="Tahoma" pitchFamily="34" charset="0"/>
              </a:rPr>
              <a:t>:</a:t>
            </a:r>
          </a:p>
        </p:txBody>
      </p:sp>
      <p:sp>
        <p:nvSpPr>
          <p:cNvPr id="23557" name="Text Box 7"/>
          <p:cNvSpPr txBox="1">
            <a:spLocks noChangeArrowheads="1"/>
          </p:cNvSpPr>
          <p:nvPr/>
        </p:nvSpPr>
        <p:spPr bwMode="auto">
          <a:xfrm>
            <a:off x="4646613" y="6172200"/>
            <a:ext cx="325437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000" b="1">
                <a:solidFill>
                  <a:srgbClr val="FFFF00"/>
                </a:solidFill>
              </a:rPr>
              <a:t>e</a:t>
            </a:r>
            <a:endParaRPr lang="sr-Cyrl-CS" sz="2000" b="1">
              <a:solidFill>
                <a:srgbClr val="FFFF00"/>
              </a:solidFill>
            </a:endParaRPr>
          </a:p>
        </p:txBody>
      </p:sp>
      <p:sp>
        <p:nvSpPr>
          <p:cNvPr id="23558" name="Text Box 8"/>
          <p:cNvSpPr txBox="1">
            <a:spLocks noChangeArrowheads="1"/>
          </p:cNvSpPr>
          <p:nvPr/>
        </p:nvSpPr>
        <p:spPr bwMode="auto">
          <a:xfrm>
            <a:off x="6969125" y="6172200"/>
            <a:ext cx="268288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000" b="1">
                <a:solidFill>
                  <a:srgbClr val="FFFF00"/>
                </a:solidFill>
              </a:rPr>
              <a:t>f</a:t>
            </a:r>
            <a:endParaRPr lang="sr-Cyrl-CS" sz="2000" b="1">
              <a:solidFill>
                <a:srgbClr val="FFFF00"/>
              </a:solidFill>
            </a:endParaRPr>
          </a:p>
        </p:txBody>
      </p:sp>
      <p:sp>
        <p:nvSpPr>
          <p:cNvPr id="23559" name="Line 9"/>
          <p:cNvSpPr>
            <a:spLocks noChangeShapeType="1"/>
          </p:cNvSpPr>
          <p:nvPr/>
        </p:nvSpPr>
        <p:spPr bwMode="auto">
          <a:xfrm flipH="1">
            <a:off x="4722813" y="4876800"/>
            <a:ext cx="990600" cy="914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60" name="Line 10"/>
          <p:cNvSpPr>
            <a:spLocks noChangeShapeType="1"/>
          </p:cNvSpPr>
          <p:nvPr/>
        </p:nvSpPr>
        <p:spPr bwMode="auto">
          <a:xfrm>
            <a:off x="5713413" y="4876800"/>
            <a:ext cx="1143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61" name="Line 11"/>
          <p:cNvSpPr>
            <a:spLocks noChangeShapeType="1"/>
          </p:cNvSpPr>
          <p:nvPr/>
        </p:nvSpPr>
        <p:spPr bwMode="auto">
          <a:xfrm flipH="1">
            <a:off x="5865813" y="5715000"/>
            <a:ext cx="990600" cy="838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62" name="Line 12"/>
          <p:cNvSpPr>
            <a:spLocks noChangeShapeType="1"/>
          </p:cNvSpPr>
          <p:nvPr/>
        </p:nvSpPr>
        <p:spPr bwMode="auto">
          <a:xfrm>
            <a:off x="4722813" y="5791200"/>
            <a:ext cx="1143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63" name="Oval 13"/>
          <p:cNvSpPr>
            <a:spLocks noChangeArrowheads="1"/>
          </p:cNvSpPr>
          <p:nvPr/>
        </p:nvSpPr>
        <p:spPr bwMode="auto">
          <a:xfrm>
            <a:off x="4951413" y="5105400"/>
            <a:ext cx="1676400" cy="1295400"/>
          </a:xfrm>
          <a:prstGeom prst="ellipse">
            <a:avLst/>
          </a:prstGeom>
          <a:noFill/>
          <a:ln w="38100" cap="rnd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64" name="AutoShape 15"/>
          <p:cNvSpPr>
            <a:spLocks noChangeArrowheads="1"/>
          </p:cNvSpPr>
          <p:nvPr/>
        </p:nvSpPr>
        <p:spPr bwMode="auto">
          <a:xfrm>
            <a:off x="5103813" y="2667000"/>
            <a:ext cx="376237" cy="257175"/>
          </a:xfrm>
          <a:prstGeom prst="leftRightArrow">
            <a:avLst>
              <a:gd name="adj1" fmla="val 50000"/>
              <a:gd name="adj2" fmla="val 292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65" name="AutoShape 16"/>
          <p:cNvSpPr>
            <a:spLocks noChangeArrowheads="1"/>
          </p:cNvSpPr>
          <p:nvPr/>
        </p:nvSpPr>
        <p:spPr bwMode="auto">
          <a:xfrm>
            <a:off x="6246813" y="2590800"/>
            <a:ext cx="333375" cy="381000"/>
          </a:xfrm>
          <a:prstGeom prst="upDownArrow">
            <a:avLst>
              <a:gd name="adj1" fmla="val 50000"/>
              <a:gd name="adj2" fmla="val 2283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566" name="Text Box 17"/>
          <p:cNvSpPr txBox="1">
            <a:spLocks noChangeArrowheads="1"/>
          </p:cNvSpPr>
          <p:nvPr/>
        </p:nvSpPr>
        <p:spPr bwMode="auto">
          <a:xfrm>
            <a:off x="219075" y="2667000"/>
            <a:ext cx="446087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altLang="en-US" b="1">
                <a:latin typeface="Tahoma" pitchFamily="34" charset="0"/>
                <a:cs typeface="Tahoma" pitchFamily="34" charset="0"/>
              </a:rPr>
              <a:t>Номенклатура      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  <a:cs typeface="Tahoma" pitchFamily="34" charset="0"/>
              </a:rPr>
              <a:t>* млечни горњи десни централни секутић: </a:t>
            </a:r>
            <a:r>
              <a:rPr lang="sr-Latn-CS" altLang="en-US" sz="1400" b="1">
                <a:latin typeface="Tahoma" pitchFamily="34" charset="0"/>
                <a:cs typeface="Tahoma" pitchFamily="34" charset="0"/>
              </a:rPr>
              <a:t>51</a:t>
            </a:r>
          </a:p>
          <a:p>
            <a:pPr eaLnBrk="0" hangingPunct="0"/>
            <a:r>
              <a:rPr lang="en-US" altLang="en-US" b="1">
                <a:latin typeface="Tahoma" pitchFamily="34" charset="0"/>
                <a:cs typeface="Tahoma" pitchFamily="34" charset="0"/>
                <a:sym typeface="Arial" pitchFamily="34" charset="0"/>
              </a:rPr>
              <a:t>* </a:t>
            </a:r>
            <a:r>
              <a:rPr lang="en-US" altLang="en-US" sz="1400" b="1">
                <a:latin typeface="Tahoma" pitchFamily="34" charset="0"/>
                <a:cs typeface="Tahoma" pitchFamily="34" charset="0"/>
                <a:sym typeface="Arial" pitchFamily="34" charset="0"/>
              </a:rPr>
              <a:t>млечни горњи леви централни секутић:  </a:t>
            </a:r>
            <a:r>
              <a:rPr lang="sr-Latn-CS" altLang="en-US" sz="1400" b="1">
                <a:latin typeface="Tahoma" pitchFamily="34" charset="0"/>
                <a:cs typeface="Tahoma" pitchFamily="34" charset="0"/>
              </a:rPr>
              <a:t>61</a:t>
            </a:r>
          </a:p>
        </p:txBody>
      </p:sp>
      <p:sp>
        <p:nvSpPr>
          <p:cNvPr id="23567" name="Text Box 18"/>
          <p:cNvSpPr txBox="1">
            <a:spLocks noChangeArrowheads="1"/>
          </p:cNvSpPr>
          <p:nvPr/>
        </p:nvSpPr>
        <p:spPr bwMode="auto">
          <a:xfrm>
            <a:off x="990600" y="457200"/>
            <a:ext cx="764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ГОРЊИ ЦЕНТРАЛНИ СЕКУТИЋ</a:t>
            </a:r>
            <a:endParaRPr lang="sr-Latn-CS" altLang="en-US" sz="320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12000" contrast="12000"/>
          </a:blip>
          <a:srcRect/>
          <a:stretch>
            <a:fillRect/>
          </a:stretch>
        </p:blipFill>
        <p:spPr>
          <a:xfrm>
            <a:off x="4602163" y="1371600"/>
            <a:ext cx="4540250" cy="5257800"/>
          </a:xfrm>
          <a:ln w="19050">
            <a:solidFill>
              <a:srgbClr val="FFFF00"/>
            </a:solidFill>
          </a:ln>
        </p:spPr>
      </p:pic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250825" y="1771650"/>
            <a:ext cx="4495800" cy="204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1600" b="1" u="sng">
                <a:latin typeface="Tahoma" pitchFamily="34" charset="0"/>
              </a:rPr>
              <a:t>Лабијални аспект:</a:t>
            </a:r>
          </a:p>
          <a:p>
            <a:pPr eaLnBrk="0" hangingPunct="0"/>
            <a:endParaRPr lang="en-US" altLang="en-US" sz="1400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r>
              <a:rPr lang="en-US" altLang="en-US" sz="1400" b="1">
                <a:latin typeface="Tahoma" pitchFamily="34" charset="0"/>
              </a:rPr>
              <a:t> - благо конвексна површина у оба правца</a:t>
            </a:r>
            <a:br>
              <a:rPr lang="en-US" altLang="en-US" sz="1400" b="1">
                <a:latin typeface="Tahoma" pitchFamily="34" charset="0"/>
              </a:rPr>
            </a:br>
            <a:r>
              <a:rPr lang="en-US" altLang="en-US" sz="1400" b="1">
                <a:latin typeface="Tahoma" pitchFamily="34" charset="0"/>
              </a:rPr>
              <a:t> - инцизална ивица нагнута дистоцервикално</a:t>
            </a:r>
            <a:br>
              <a:rPr lang="en-US" altLang="en-US" sz="1400" b="1">
                <a:latin typeface="Tahoma" pitchFamily="34" charset="0"/>
              </a:rPr>
            </a:br>
            <a:r>
              <a:rPr lang="en-US" altLang="en-US" sz="1400" b="1">
                <a:latin typeface="Tahoma" pitchFamily="34" charset="0"/>
              </a:rPr>
              <a:t>   равна и без кумулуса</a:t>
            </a:r>
            <a:br>
              <a:rPr lang="en-US" altLang="en-US" sz="1400" b="1">
                <a:latin typeface="Tahoma" pitchFamily="34" charset="0"/>
              </a:rPr>
            </a:br>
            <a:r>
              <a:rPr lang="en-US" altLang="en-US" sz="1400" b="1">
                <a:latin typeface="Tahoma" pitchFamily="34" charset="0"/>
              </a:rPr>
              <a:t>- цервикална линија благо апикално</a:t>
            </a:r>
            <a:br>
              <a:rPr lang="en-US" altLang="en-US" sz="1400" b="1">
                <a:latin typeface="Tahoma" pitchFamily="34" charset="0"/>
              </a:rPr>
            </a:br>
            <a:r>
              <a:rPr lang="en-US" altLang="en-US" sz="1400" b="1">
                <a:latin typeface="Tahoma" pitchFamily="34" charset="0"/>
              </a:rPr>
              <a:t>   конвексна</a:t>
            </a:r>
            <a:br>
              <a:rPr lang="en-US" altLang="en-US" sz="1400" b="1">
                <a:latin typeface="Tahoma" pitchFamily="34" charset="0"/>
              </a:rPr>
            </a:br>
            <a:r>
              <a:rPr lang="en-US" altLang="en-US" sz="1400" b="1">
                <a:latin typeface="Tahoma" pitchFamily="34" charset="0"/>
              </a:rPr>
              <a:t>- нема преклопних линија и развојних</a:t>
            </a:r>
            <a:br>
              <a:rPr lang="en-US" altLang="en-US" sz="1400" b="1">
                <a:latin typeface="Tahoma" pitchFamily="34" charset="0"/>
              </a:rPr>
            </a:br>
            <a:r>
              <a:rPr lang="en-US" altLang="en-US" sz="1400" b="1">
                <a:latin typeface="Tahoma" pitchFamily="34" charset="0"/>
              </a:rPr>
              <a:t>   депресија</a:t>
            </a:r>
          </a:p>
        </p:txBody>
      </p:sp>
      <p:sp>
        <p:nvSpPr>
          <p:cNvPr id="25603" name="Text Box 7"/>
          <p:cNvSpPr txBox="1">
            <a:spLocks noChangeArrowheads="1"/>
          </p:cNvSpPr>
          <p:nvPr/>
        </p:nvSpPr>
        <p:spPr bwMode="auto">
          <a:xfrm>
            <a:off x="4646613" y="6172200"/>
            <a:ext cx="325437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000" b="1">
                <a:solidFill>
                  <a:srgbClr val="FFFF00"/>
                </a:solidFill>
              </a:rPr>
              <a:t>e</a:t>
            </a:r>
            <a:endParaRPr lang="sr-Cyrl-CS" sz="2000" b="1">
              <a:solidFill>
                <a:srgbClr val="FFFF00"/>
              </a:solidFill>
            </a:endParaRPr>
          </a:p>
        </p:txBody>
      </p:sp>
      <p:sp>
        <p:nvSpPr>
          <p:cNvPr id="25604" name="Text Box 8"/>
          <p:cNvSpPr txBox="1">
            <a:spLocks noChangeArrowheads="1"/>
          </p:cNvSpPr>
          <p:nvPr/>
        </p:nvSpPr>
        <p:spPr bwMode="auto">
          <a:xfrm>
            <a:off x="6969125" y="6172200"/>
            <a:ext cx="268288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000" b="1">
                <a:solidFill>
                  <a:srgbClr val="FFFF00"/>
                </a:solidFill>
              </a:rPr>
              <a:t>f</a:t>
            </a:r>
            <a:endParaRPr lang="sr-Cyrl-CS" sz="2000" b="1">
              <a:solidFill>
                <a:srgbClr val="FFFF00"/>
              </a:solidFill>
            </a:endParaRPr>
          </a:p>
        </p:txBody>
      </p:sp>
      <p:sp>
        <p:nvSpPr>
          <p:cNvPr id="25605" name="Line 9"/>
          <p:cNvSpPr>
            <a:spLocks noChangeShapeType="1"/>
          </p:cNvSpPr>
          <p:nvPr/>
        </p:nvSpPr>
        <p:spPr bwMode="auto">
          <a:xfrm flipH="1">
            <a:off x="4722813" y="4876800"/>
            <a:ext cx="990600" cy="914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06" name="Line 10"/>
          <p:cNvSpPr>
            <a:spLocks noChangeShapeType="1"/>
          </p:cNvSpPr>
          <p:nvPr/>
        </p:nvSpPr>
        <p:spPr bwMode="auto">
          <a:xfrm>
            <a:off x="5713413" y="4876800"/>
            <a:ext cx="1143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07" name="Line 11"/>
          <p:cNvSpPr>
            <a:spLocks noChangeShapeType="1"/>
          </p:cNvSpPr>
          <p:nvPr/>
        </p:nvSpPr>
        <p:spPr bwMode="auto">
          <a:xfrm flipH="1">
            <a:off x="5865813" y="5715000"/>
            <a:ext cx="990600" cy="838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08" name="Line 12"/>
          <p:cNvSpPr>
            <a:spLocks noChangeShapeType="1"/>
          </p:cNvSpPr>
          <p:nvPr/>
        </p:nvSpPr>
        <p:spPr bwMode="auto">
          <a:xfrm>
            <a:off x="4722813" y="5791200"/>
            <a:ext cx="1143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09" name="Oval 13"/>
          <p:cNvSpPr>
            <a:spLocks noChangeArrowheads="1"/>
          </p:cNvSpPr>
          <p:nvPr/>
        </p:nvSpPr>
        <p:spPr bwMode="auto">
          <a:xfrm>
            <a:off x="4951413" y="5105400"/>
            <a:ext cx="1676400" cy="1295400"/>
          </a:xfrm>
          <a:prstGeom prst="ellipse">
            <a:avLst/>
          </a:prstGeom>
          <a:noFill/>
          <a:ln w="38100" cap="rnd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10" name="AutoShape 15"/>
          <p:cNvSpPr>
            <a:spLocks noChangeArrowheads="1"/>
          </p:cNvSpPr>
          <p:nvPr/>
        </p:nvSpPr>
        <p:spPr bwMode="auto">
          <a:xfrm>
            <a:off x="5103813" y="2667000"/>
            <a:ext cx="376237" cy="257175"/>
          </a:xfrm>
          <a:prstGeom prst="leftRightArrow">
            <a:avLst>
              <a:gd name="adj1" fmla="val 50000"/>
              <a:gd name="adj2" fmla="val 292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11" name="AutoShape 16"/>
          <p:cNvSpPr>
            <a:spLocks noChangeArrowheads="1"/>
          </p:cNvSpPr>
          <p:nvPr/>
        </p:nvSpPr>
        <p:spPr bwMode="auto">
          <a:xfrm>
            <a:off x="6246813" y="2590800"/>
            <a:ext cx="333375" cy="381000"/>
          </a:xfrm>
          <a:prstGeom prst="upDownArrow">
            <a:avLst>
              <a:gd name="adj1" fmla="val 50000"/>
              <a:gd name="adj2" fmla="val 2283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12" name="Text Box 18"/>
          <p:cNvSpPr txBox="1">
            <a:spLocks noChangeArrowheads="1"/>
          </p:cNvSpPr>
          <p:nvPr/>
        </p:nvSpPr>
        <p:spPr bwMode="auto">
          <a:xfrm>
            <a:off x="990600" y="457200"/>
            <a:ext cx="764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ГОРЊИ ЦЕНТРАЛНИ СЕКУТИЋ</a:t>
            </a:r>
            <a:endParaRPr lang="sr-Latn-CS" altLang="en-US" sz="320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13" name="Text Box 4"/>
          <p:cNvSpPr txBox="1">
            <a:spLocks noChangeArrowheads="1"/>
          </p:cNvSpPr>
          <p:nvPr/>
        </p:nvSpPr>
        <p:spPr bwMode="auto">
          <a:xfrm>
            <a:off x="179388" y="4148138"/>
            <a:ext cx="4495800" cy="183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1600" b="1" u="sng">
                <a:latin typeface="Tahoma" pitchFamily="34" charset="0"/>
              </a:rPr>
              <a:t>Палатинални аспект:</a:t>
            </a:r>
          </a:p>
          <a:p>
            <a:pPr eaLnBrk="0" hangingPunct="0"/>
            <a:endParaRPr lang="en-US" altLang="en-US" sz="1400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r>
              <a:rPr lang="en-US" altLang="en-US" sz="1400" b="1">
                <a:latin typeface="Tahoma" pitchFamily="34" charset="0"/>
              </a:rPr>
              <a:t> - Цингулум добро развијен у инцизалном</a:t>
            </a:r>
            <a:br>
              <a:rPr lang="en-US" altLang="en-US" sz="1400" b="1">
                <a:latin typeface="Tahoma" pitchFamily="34" charset="0"/>
              </a:rPr>
            </a:br>
            <a:r>
              <a:rPr lang="en-US" altLang="en-US" sz="1400" b="1">
                <a:latin typeface="Tahoma" pitchFamily="34" charset="0"/>
              </a:rPr>
              <a:t>   смеру, понекад у виду лингвалног гребена</a:t>
            </a:r>
            <a:br>
              <a:rPr lang="en-US" altLang="en-US" sz="1400" b="1">
                <a:latin typeface="Tahoma" pitchFamily="34" charset="0"/>
              </a:rPr>
            </a:br>
            <a:r>
              <a:rPr lang="en-US" altLang="en-US" sz="1400" b="1">
                <a:latin typeface="Tahoma" pitchFamily="34" charset="0"/>
              </a:rPr>
              <a:t>   који дели лингвалну јаму на мезијални и</a:t>
            </a:r>
            <a:br>
              <a:rPr lang="en-US" altLang="en-US" sz="1400" b="1">
                <a:latin typeface="Tahoma" pitchFamily="34" charset="0"/>
              </a:rPr>
            </a:br>
            <a:r>
              <a:rPr lang="en-US" altLang="en-US" sz="1400" b="1">
                <a:latin typeface="Tahoma" pitchFamily="34" charset="0"/>
              </a:rPr>
              <a:t>   дистални део</a:t>
            </a:r>
            <a:br>
              <a:rPr lang="en-US" altLang="en-US" sz="1400" b="1">
                <a:latin typeface="Tahoma" pitchFamily="34" charset="0"/>
              </a:rPr>
            </a:br>
            <a:r>
              <a:rPr lang="en-US" altLang="en-US" sz="1400" b="1">
                <a:latin typeface="Tahoma" pitchFamily="34" charset="0"/>
              </a:rPr>
              <a:t> - Маргинални гребени добро изражени,</a:t>
            </a:r>
            <a:br>
              <a:rPr lang="en-US" altLang="en-US" sz="1400" b="1">
                <a:latin typeface="Tahoma" pitchFamily="34" charset="0"/>
              </a:rPr>
            </a:br>
            <a:r>
              <a:rPr lang="en-US" altLang="en-US" sz="1400" b="1">
                <a:latin typeface="Tahoma" pitchFamily="34" charset="0"/>
              </a:rPr>
              <a:t>   као и лингвалана фоса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12000" contrast="12000"/>
          </a:blip>
          <a:srcRect/>
          <a:stretch>
            <a:fillRect/>
          </a:stretch>
        </p:blipFill>
        <p:spPr>
          <a:xfrm>
            <a:off x="4602163" y="1371600"/>
            <a:ext cx="4540250" cy="5257800"/>
          </a:xfrm>
          <a:ln w="19050">
            <a:solidFill>
              <a:srgbClr val="FFFF00"/>
            </a:solidFill>
          </a:ln>
        </p:spPr>
      </p:pic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179388" y="1844675"/>
            <a:ext cx="44958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1600" b="1" u="sng">
                <a:latin typeface="Tahoma" pitchFamily="34" charset="0"/>
              </a:rPr>
              <a:t>Проксимални аспект:</a:t>
            </a:r>
          </a:p>
          <a:p>
            <a:pPr eaLnBrk="0" hangingPunct="0"/>
            <a:endParaRPr lang="en-US" altLang="en-US" sz="1400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r>
              <a:rPr lang="en-US" altLang="en-US" sz="1400" b="1">
                <a:latin typeface="Tahoma" pitchFamily="34" charset="0"/>
              </a:rPr>
              <a:t> - Релативно шири у лабио-оралном правцу,</a:t>
            </a:r>
            <a:br>
              <a:rPr lang="en-US" altLang="en-US" sz="1400" b="1">
                <a:latin typeface="Tahoma" pitchFamily="34" charset="0"/>
              </a:rPr>
            </a:br>
            <a:r>
              <a:rPr lang="en-US" altLang="en-US" sz="1400" b="1">
                <a:latin typeface="Tahoma" pitchFamily="34" charset="0"/>
              </a:rPr>
              <a:t>   због присуства цервикалног гребена на</a:t>
            </a:r>
            <a:br>
              <a:rPr lang="en-US" altLang="en-US" sz="1400" b="1">
                <a:latin typeface="Tahoma" pitchFamily="34" charset="0"/>
              </a:rPr>
            </a:br>
            <a:r>
              <a:rPr lang="en-US" altLang="en-US" sz="1400" b="1">
                <a:latin typeface="Tahoma" pitchFamily="34" charset="0"/>
              </a:rPr>
              <a:t>   лабијалној и палатиналној површини</a:t>
            </a:r>
          </a:p>
        </p:txBody>
      </p:sp>
      <p:sp>
        <p:nvSpPr>
          <p:cNvPr id="27651" name="Text Box 7"/>
          <p:cNvSpPr txBox="1">
            <a:spLocks noChangeArrowheads="1"/>
          </p:cNvSpPr>
          <p:nvPr/>
        </p:nvSpPr>
        <p:spPr bwMode="auto">
          <a:xfrm>
            <a:off x="4646613" y="6172200"/>
            <a:ext cx="325437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000" b="1">
                <a:solidFill>
                  <a:srgbClr val="FFFF00"/>
                </a:solidFill>
              </a:rPr>
              <a:t>e</a:t>
            </a:r>
            <a:endParaRPr lang="sr-Cyrl-CS" sz="2000" b="1">
              <a:solidFill>
                <a:srgbClr val="FFFF00"/>
              </a:solidFill>
            </a:endParaRPr>
          </a:p>
        </p:txBody>
      </p:sp>
      <p:sp>
        <p:nvSpPr>
          <p:cNvPr id="27652" name="Text Box 8"/>
          <p:cNvSpPr txBox="1">
            <a:spLocks noChangeArrowheads="1"/>
          </p:cNvSpPr>
          <p:nvPr/>
        </p:nvSpPr>
        <p:spPr bwMode="auto">
          <a:xfrm>
            <a:off x="6969125" y="6172200"/>
            <a:ext cx="268288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000" b="1">
                <a:solidFill>
                  <a:srgbClr val="FFFF00"/>
                </a:solidFill>
              </a:rPr>
              <a:t>f</a:t>
            </a:r>
            <a:endParaRPr lang="sr-Cyrl-CS" sz="2000" b="1">
              <a:solidFill>
                <a:srgbClr val="FFFF00"/>
              </a:solidFill>
            </a:endParaRPr>
          </a:p>
        </p:txBody>
      </p:sp>
      <p:sp>
        <p:nvSpPr>
          <p:cNvPr id="27653" name="Line 9"/>
          <p:cNvSpPr>
            <a:spLocks noChangeShapeType="1"/>
          </p:cNvSpPr>
          <p:nvPr/>
        </p:nvSpPr>
        <p:spPr bwMode="auto">
          <a:xfrm flipH="1">
            <a:off x="4722813" y="4876800"/>
            <a:ext cx="990600" cy="914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654" name="Line 10"/>
          <p:cNvSpPr>
            <a:spLocks noChangeShapeType="1"/>
          </p:cNvSpPr>
          <p:nvPr/>
        </p:nvSpPr>
        <p:spPr bwMode="auto">
          <a:xfrm>
            <a:off x="5713413" y="4876800"/>
            <a:ext cx="1143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655" name="Line 11"/>
          <p:cNvSpPr>
            <a:spLocks noChangeShapeType="1"/>
          </p:cNvSpPr>
          <p:nvPr/>
        </p:nvSpPr>
        <p:spPr bwMode="auto">
          <a:xfrm flipH="1">
            <a:off x="5865813" y="5715000"/>
            <a:ext cx="990600" cy="838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656" name="Line 12"/>
          <p:cNvSpPr>
            <a:spLocks noChangeShapeType="1"/>
          </p:cNvSpPr>
          <p:nvPr/>
        </p:nvSpPr>
        <p:spPr bwMode="auto">
          <a:xfrm>
            <a:off x="4722813" y="5791200"/>
            <a:ext cx="11430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657" name="Oval 13"/>
          <p:cNvSpPr>
            <a:spLocks noChangeArrowheads="1"/>
          </p:cNvSpPr>
          <p:nvPr/>
        </p:nvSpPr>
        <p:spPr bwMode="auto">
          <a:xfrm>
            <a:off x="4951413" y="5105400"/>
            <a:ext cx="1676400" cy="1295400"/>
          </a:xfrm>
          <a:prstGeom prst="ellipse">
            <a:avLst/>
          </a:prstGeom>
          <a:noFill/>
          <a:ln w="38100" cap="rnd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658" name="AutoShape 15"/>
          <p:cNvSpPr>
            <a:spLocks noChangeArrowheads="1"/>
          </p:cNvSpPr>
          <p:nvPr/>
        </p:nvSpPr>
        <p:spPr bwMode="auto">
          <a:xfrm>
            <a:off x="5103813" y="2667000"/>
            <a:ext cx="376237" cy="257175"/>
          </a:xfrm>
          <a:prstGeom prst="leftRightArrow">
            <a:avLst>
              <a:gd name="adj1" fmla="val 50000"/>
              <a:gd name="adj2" fmla="val 2923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659" name="AutoShape 16"/>
          <p:cNvSpPr>
            <a:spLocks noChangeArrowheads="1"/>
          </p:cNvSpPr>
          <p:nvPr/>
        </p:nvSpPr>
        <p:spPr bwMode="auto">
          <a:xfrm>
            <a:off x="6246813" y="2590800"/>
            <a:ext cx="333375" cy="381000"/>
          </a:xfrm>
          <a:prstGeom prst="upDownArrow">
            <a:avLst>
              <a:gd name="adj1" fmla="val 50000"/>
              <a:gd name="adj2" fmla="val 2283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660" name="Text Box 18"/>
          <p:cNvSpPr txBox="1">
            <a:spLocks noChangeArrowheads="1"/>
          </p:cNvSpPr>
          <p:nvPr/>
        </p:nvSpPr>
        <p:spPr bwMode="auto">
          <a:xfrm>
            <a:off x="990600" y="457200"/>
            <a:ext cx="764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ГОРЊИ ЦЕНТРАЛНИ СЕКУТИЋ</a:t>
            </a:r>
            <a:endParaRPr lang="sr-Latn-CS" altLang="en-US" sz="320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7661" name="Text Box 4"/>
          <p:cNvSpPr txBox="1"/>
          <p:nvPr/>
        </p:nvSpPr>
        <p:spPr>
          <a:xfrm>
            <a:off x="179388" y="3571875"/>
            <a:ext cx="4495800" cy="1403350"/>
          </a:xfrm>
          <a:prstGeom prst="rect">
            <a:avLst/>
          </a:prstGeom>
          <a:noFill/>
          <a:ln w="9525">
            <a:solidFill>
              <a:schemeClr val="tx2"/>
            </a:solidFill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1600" b="1" u="sng">
                <a:latin typeface="Tahoma" pitchFamily="34" charset="0"/>
              </a:rPr>
              <a:t>Инцизални аспект:</a:t>
            </a:r>
          </a:p>
          <a:p>
            <a:pPr eaLnBrk="0" hangingPunct="0"/>
            <a:endParaRPr lang="en-US" altLang="en-US" sz="1400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r>
              <a:rPr lang="en-US" altLang="en-US" sz="1400" b="1">
                <a:latin typeface="Tahoma" pitchFamily="34" charset="0"/>
              </a:rPr>
              <a:t> - </a:t>
            </a:r>
            <a:r>
              <a:rPr lang="sr-Latn-CS" sz="1400" b="1">
                <a:latin typeface="Tahoma" pitchFamily="34" charset="0"/>
                <a:sym typeface="Arial" pitchFamily="34" charset="0"/>
              </a:rPr>
              <a:t>Контура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  <a:sym typeface="Arial" pitchFamily="34" charset="0"/>
              </a:rPr>
              <a:t>СОП</a:t>
            </a:r>
            <a:r>
              <a:rPr lang="sr-Latn-CS" sz="1400" b="1">
                <a:latin typeface="Tahoma" pitchFamily="34" charset="0"/>
                <a:sym typeface="Arial" pitchFamily="34" charset="0"/>
              </a:rPr>
              <a:t> је </a:t>
            </a:r>
            <a:r>
              <a:rPr lang="sr-Latn-CS" sz="1400" b="1">
                <a:solidFill>
                  <a:srgbClr val="FFC000"/>
                </a:solidFill>
                <a:latin typeface="Tahoma" pitchFamily="34" charset="0"/>
                <a:sym typeface="Arial" pitchFamily="34" charset="0"/>
              </a:rPr>
              <a:t>ОВАЛНОГ</a:t>
            </a:r>
            <a:r>
              <a:rPr lang="sr-Latn-CS" sz="1400" b="1">
                <a:latin typeface="Tahoma" pitchFamily="34" charset="0"/>
                <a:sym typeface="Arial" pitchFamily="34" charset="0"/>
              </a:rPr>
              <a:t> или</a:t>
            </a:r>
            <a:br>
              <a:rPr lang="sr-Latn-CS" sz="1400" b="1">
                <a:latin typeface="Tahoma" pitchFamily="34" charset="0"/>
                <a:sym typeface="Arial" pitchFamily="34" charset="0"/>
              </a:rPr>
            </a:br>
            <a:r>
              <a:rPr lang="sr-Latn-CS" sz="1400" b="1">
                <a:latin typeface="Tahoma" pitchFamily="34" charset="0"/>
                <a:sym typeface="Arial" pitchFamily="34" charset="0"/>
              </a:rPr>
              <a:t>    </a:t>
            </a:r>
            <a:r>
              <a:rPr lang="sr-Latn-CS" sz="1400" b="1">
                <a:solidFill>
                  <a:srgbClr val="FF0000"/>
                </a:solidFill>
                <a:latin typeface="Tahoma" pitchFamily="34" charset="0"/>
                <a:sym typeface="Arial" pitchFamily="34" charset="0"/>
              </a:rPr>
              <a:t>РОМБОИДНОГ</a:t>
            </a:r>
            <a:r>
              <a:rPr lang="sr-Latn-CS" sz="1400" b="1">
                <a:latin typeface="Tahoma" pitchFamily="34" charset="0"/>
                <a:sym typeface="Arial" pitchFamily="34" charset="0"/>
              </a:rPr>
              <a:t> облика.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</a:rPr>
              <a:t>- Лабио-орална оса дели контуру круне на</a:t>
            </a:r>
            <a:br>
              <a:rPr lang="en-US" altLang="en-US" sz="1400" b="1">
                <a:latin typeface="Tahoma" pitchFamily="34" charset="0"/>
              </a:rPr>
            </a:br>
            <a:r>
              <a:rPr lang="en-US" altLang="en-US" sz="1400" b="1">
                <a:latin typeface="Tahoma" pitchFamily="34" charset="0"/>
              </a:rPr>
              <a:t>  2  симетричне половине</a:t>
            </a:r>
          </a:p>
        </p:txBody>
      </p:sp>
      <p:sp>
        <p:nvSpPr>
          <p:cNvPr id="27662" name="Text Box 4"/>
          <p:cNvSpPr txBox="1">
            <a:spLocks noChangeArrowheads="1"/>
          </p:cNvSpPr>
          <p:nvPr/>
        </p:nvSpPr>
        <p:spPr bwMode="auto">
          <a:xfrm>
            <a:off x="252413" y="5372100"/>
            <a:ext cx="4495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1600" b="1" u="sng">
                <a:latin typeface="Tahoma" pitchFamily="34" charset="0"/>
              </a:rPr>
              <a:t>Корен:</a:t>
            </a:r>
          </a:p>
          <a:p>
            <a:pPr eaLnBrk="0" hangingPunct="0"/>
            <a:endParaRPr lang="en-US" altLang="en-US" sz="1400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r>
              <a:rPr lang="en-US" altLang="en-US" sz="1400" b="1">
                <a:latin typeface="Tahoma" pitchFamily="34" charset="0"/>
              </a:rPr>
              <a:t> - Коничан са заобљеним врхом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12000" contrast="12000"/>
          </a:blip>
          <a:srcRect/>
          <a:stretch>
            <a:fillRect/>
          </a:stretch>
        </p:blipFill>
        <p:spPr>
          <a:xfrm>
            <a:off x="4495800" y="1066800"/>
            <a:ext cx="4648200" cy="5276850"/>
          </a:xfrm>
          <a:ln w="12700">
            <a:solidFill>
              <a:srgbClr val="FFFF00"/>
            </a:solidFill>
          </a:ln>
        </p:spPr>
      </p:pic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212725" y="14795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CS">
              <a:latin typeface="Tahoma" pitchFamily="34" charset="0"/>
            </a:endParaRP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215900" y="1143000"/>
            <a:ext cx="44751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sz="1400" b="1">
                <a:latin typeface="Tahoma" pitchFamily="34" charset="0"/>
              </a:rPr>
              <a:t>Почетак калцификације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 </a:t>
            </a:r>
            <a:r>
              <a:rPr lang="en-US" altLang="sr-Cyrl-CS" sz="1400" b="1">
                <a:solidFill>
                  <a:srgbClr val="27C07A"/>
                </a:solidFill>
                <a:latin typeface="Tahoma" pitchFamily="34" charset="0"/>
              </a:rPr>
              <a:t>4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.–</a:t>
            </a:r>
            <a:r>
              <a:rPr lang="en-US" altLang="sr-Cyrl-CS" sz="1400" b="1">
                <a:solidFill>
                  <a:srgbClr val="27C07A"/>
                </a:solidFill>
                <a:latin typeface="Tahoma" pitchFamily="34" charset="0"/>
              </a:rPr>
              <a:t>5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. месец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in utero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Формирана круна              </a:t>
            </a:r>
            <a:r>
              <a:rPr lang="en-US" altLang="sr-Cyrl-CS" sz="1400" b="1">
                <a:solidFill>
                  <a:srgbClr val="27C07A"/>
                </a:solidFill>
                <a:latin typeface="Tahoma" pitchFamily="34" charset="0"/>
              </a:rPr>
              <a:t>5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. мес. постнатално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Ерупција                         </a:t>
            </a:r>
            <a:r>
              <a:rPr lang="en-US" altLang="sr-Cyrl-CS" sz="1400" b="1">
                <a:solidFill>
                  <a:srgbClr val="27C07A"/>
                </a:solidFill>
                <a:latin typeface="Tahoma" pitchFamily="34" charset="0"/>
              </a:rPr>
              <a:t>8.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 месеци постнатално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Завршен раст корена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      1.5 – 2. године</a:t>
            </a:r>
          </a:p>
        </p:txBody>
      </p:sp>
      <p:sp>
        <p:nvSpPr>
          <p:cNvPr id="29700" name="Text Box 5"/>
          <p:cNvSpPr txBox="1">
            <a:spLocks noChangeArrowheads="1"/>
          </p:cNvSpPr>
          <p:nvPr/>
        </p:nvSpPr>
        <p:spPr bwMode="auto">
          <a:xfrm>
            <a:off x="363538" y="2836863"/>
            <a:ext cx="3817937" cy="371951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СПЕЦИФИЧНОСТ:</a:t>
            </a:r>
          </a:p>
          <a:p>
            <a:pPr eaLnBrk="0" hangingPunct="0"/>
            <a:r>
              <a:rPr lang="en-US" altLang="sr-Cyrl-CS" sz="1400" b="1">
                <a:latin typeface="Tahoma" pitchFamily="34" charset="0"/>
              </a:rPr>
              <a:t>Висина круне већа од МД ширине</a:t>
            </a:r>
          </a:p>
          <a:p>
            <a:pPr eaLnBrk="0" hangingPunct="0"/>
            <a:endParaRPr lang="sr-Cyrl-CS" sz="1400" b="1">
              <a:latin typeface="Tahoma" pitchFamily="34" charset="0"/>
            </a:endParaRPr>
          </a:p>
          <a:p>
            <a:pPr eaLnBrk="0" hangingPunct="0"/>
            <a:r>
              <a:rPr lang="en-US" altLang="sr-Cyrl-CS" sz="1400" b="1">
                <a:latin typeface="Tahoma" pitchFamily="34" charset="0"/>
              </a:rPr>
              <a:t>Проксимални л</a:t>
            </a:r>
            <a:r>
              <a:rPr lang="sr-Cyrl-CS" sz="1400" b="1">
                <a:latin typeface="Tahoma" pitchFamily="34" charset="0"/>
              </a:rPr>
              <a:t>абиоинцизални углови </a:t>
            </a:r>
            <a:br>
              <a:rPr lang="sr-Cyrl-CS" sz="1400" b="1">
                <a:latin typeface="Tahoma" pitchFamily="34" charset="0"/>
              </a:rPr>
            </a:br>
            <a:r>
              <a:rPr lang="sr-Cyrl-CS" sz="1400" b="1">
                <a:latin typeface="Tahoma" pitchFamily="34" charset="0"/>
              </a:rPr>
              <a:t>су заобљенији </a:t>
            </a:r>
            <a:r>
              <a:rPr lang="en-US" altLang="sr-Cyrl-CS" sz="1400" b="1">
                <a:latin typeface="Tahoma" pitchFamily="34" charset="0"/>
              </a:rPr>
              <a:t>и јаче назначени</a:t>
            </a:r>
            <a:br>
              <a:rPr lang="en-US" altLang="sr-Cyrl-CS" sz="1400" b="1">
                <a:latin typeface="Tahoma" pitchFamily="34" charset="0"/>
              </a:rPr>
            </a:br>
            <a:r>
              <a:rPr lang="en-US" altLang="sr-Cyrl-CS" sz="1400" b="1">
                <a:latin typeface="Tahoma" pitchFamily="34" charset="0"/>
              </a:rPr>
              <a:t>(посебно дистални)</a:t>
            </a:r>
          </a:p>
          <a:p>
            <a:pPr eaLnBrk="0" hangingPunct="0"/>
            <a:endParaRPr lang="en-US" altLang="sr-Cyrl-CS" sz="1400" b="1">
              <a:latin typeface="Tahoma" pitchFamily="34" charset="0"/>
            </a:endParaRPr>
          </a:p>
          <a:p>
            <a:pPr eaLnBrk="0" hangingPunct="0"/>
            <a:r>
              <a:rPr lang="en-US" altLang="sr-Cyrl-CS" sz="1400" b="1">
                <a:latin typeface="Tahoma" pitchFamily="34" charset="0"/>
              </a:rPr>
              <a:t>Маргинални гребени јаче развијени</a:t>
            </a:r>
            <a:br>
              <a:rPr lang="en-US" altLang="sr-Cyrl-CS" sz="1400" b="1">
                <a:latin typeface="Tahoma" pitchFamily="34" charset="0"/>
              </a:rPr>
            </a:br>
            <a:r>
              <a:rPr lang="en-US" altLang="sr-Cyrl-CS" sz="1400" b="1">
                <a:latin typeface="Tahoma" pitchFamily="34" charset="0"/>
              </a:rPr>
              <a:t>(у односу на централни секутић)</a:t>
            </a:r>
          </a:p>
          <a:p>
            <a:pPr eaLnBrk="0" hangingPunct="0"/>
            <a:endParaRPr lang="sr-Cyrl-CS" sz="1400" b="1">
              <a:latin typeface="Tahoma" pitchFamily="34" charset="0"/>
            </a:endParaRPr>
          </a:p>
          <a:p>
            <a:pPr eaLnBrk="0" hangingPunct="0"/>
            <a:r>
              <a:rPr lang="sr-Cyrl-CS" sz="1400" b="1">
                <a:latin typeface="Tahoma" pitchFamily="34" charset="0"/>
              </a:rPr>
              <a:t>Дубља лингвална јама</a:t>
            </a:r>
          </a:p>
          <a:p>
            <a:pPr eaLnBrk="0" hangingPunct="0"/>
            <a:endParaRPr lang="sr-Cyrl-CS" sz="1400" b="1">
              <a:latin typeface="Tahoma" pitchFamily="34" charset="0"/>
            </a:endParaRPr>
          </a:p>
          <a:p>
            <a:pPr eaLnBrk="0" hangingPunct="0"/>
            <a:r>
              <a:rPr lang="sr-Cyrl-CS" sz="1400" b="1">
                <a:latin typeface="Tahoma" pitchFamily="34" charset="0"/>
              </a:rPr>
              <a:t>Контура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СОП</a:t>
            </a:r>
            <a:r>
              <a:rPr lang="sr-Cyrl-CS" sz="1400" b="1">
                <a:latin typeface="Tahoma" pitchFamily="34" charset="0"/>
              </a:rPr>
              <a:t> је </a:t>
            </a:r>
            <a:r>
              <a:rPr lang="sr-Cyrl-CS" sz="1400" b="1">
                <a:solidFill>
                  <a:srgbClr val="FF0000"/>
                </a:solidFill>
                <a:latin typeface="Tahoma" pitchFamily="34" charset="0"/>
              </a:rPr>
              <a:t>КРУЖНОГ ОБЛИКА</a:t>
            </a:r>
            <a:r>
              <a:rPr lang="sr-Cyrl-CS" sz="1400" b="1">
                <a:latin typeface="Tahoma" pitchFamily="34" charset="0"/>
              </a:rPr>
              <a:t> и 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асиметрична</a:t>
            </a:r>
          </a:p>
          <a:p>
            <a:pPr eaLnBrk="0" hangingPunct="0"/>
            <a:endParaRPr lang="sr-Cyrl-CS" sz="1400" b="1">
              <a:latin typeface="Tahoma" pitchFamily="34" charset="0"/>
            </a:endParaRPr>
          </a:p>
          <a:p>
            <a:pPr eaLnBrk="0" hangingPunct="0"/>
            <a:r>
              <a:rPr lang="sr-Cyrl-CS" sz="1400" b="1">
                <a:latin typeface="Tahoma" pitchFamily="34" charset="0"/>
              </a:rPr>
              <a:t>Корен је грацилан и показује </a:t>
            </a:r>
            <a:br>
              <a:rPr lang="sr-Cyrl-CS" sz="1400" b="1">
                <a:latin typeface="Tahoma" pitchFamily="34" charset="0"/>
              </a:rPr>
            </a:br>
            <a:r>
              <a:rPr lang="sr-Cyrl-CS" sz="1400" b="1">
                <a:latin typeface="Tahoma" pitchFamily="34" charset="0"/>
              </a:rPr>
              <a:t>лабијалну и дисталну инклинацију</a:t>
            </a:r>
          </a:p>
        </p:txBody>
      </p:sp>
      <p:sp>
        <p:nvSpPr>
          <p:cNvPr id="29701" name="Text Box 6"/>
          <p:cNvSpPr txBox="1">
            <a:spLocks noChangeArrowheads="1"/>
          </p:cNvSpPr>
          <p:nvPr/>
        </p:nvSpPr>
        <p:spPr bwMode="auto">
          <a:xfrm>
            <a:off x="1127125" y="2851150"/>
            <a:ext cx="854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29702" name="Text Box 8"/>
          <p:cNvSpPr txBox="1">
            <a:spLocks noChangeArrowheads="1"/>
          </p:cNvSpPr>
          <p:nvPr/>
        </p:nvSpPr>
        <p:spPr bwMode="auto">
          <a:xfrm>
            <a:off x="4495800" y="5943600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29703" name="Text Box 9"/>
          <p:cNvSpPr txBox="1">
            <a:spLocks noChangeArrowheads="1"/>
          </p:cNvSpPr>
          <p:nvPr/>
        </p:nvSpPr>
        <p:spPr bwMode="auto">
          <a:xfrm>
            <a:off x="6781800" y="59436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29704" name="Oval 10"/>
          <p:cNvSpPr>
            <a:spLocks noChangeArrowheads="1"/>
          </p:cNvSpPr>
          <p:nvPr/>
        </p:nvSpPr>
        <p:spPr bwMode="auto">
          <a:xfrm>
            <a:off x="4876800" y="4724400"/>
            <a:ext cx="1447800" cy="1447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29705" name="AutoShape 12"/>
          <p:cNvSpPr>
            <a:spLocks noChangeArrowheads="1"/>
          </p:cNvSpPr>
          <p:nvPr/>
        </p:nvSpPr>
        <p:spPr bwMode="auto">
          <a:xfrm rot="-1842513">
            <a:off x="7265988" y="2763838"/>
            <a:ext cx="442912" cy="228600"/>
          </a:xfrm>
          <a:prstGeom prst="rightArrow">
            <a:avLst>
              <a:gd name="adj1" fmla="val 50000"/>
              <a:gd name="adj2" fmla="val 48402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29706" name="AutoShape 13"/>
          <p:cNvSpPr>
            <a:spLocks noChangeArrowheads="1"/>
          </p:cNvSpPr>
          <p:nvPr/>
        </p:nvSpPr>
        <p:spPr bwMode="auto">
          <a:xfrm rot="-8086292">
            <a:off x="5349875" y="2790825"/>
            <a:ext cx="444500" cy="228600"/>
          </a:xfrm>
          <a:prstGeom prst="rightArrow">
            <a:avLst>
              <a:gd name="adj1" fmla="val 50000"/>
              <a:gd name="adj2" fmla="val 4857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29707" name="AutoShape 14"/>
          <p:cNvSpPr>
            <a:spLocks noChangeArrowheads="1"/>
          </p:cNvSpPr>
          <p:nvPr/>
        </p:nvSpPr>
        <p:spPr bwMode="auto">
          <a:xfrm rot="-2485507">
            <a:off x="4668838" y="2784475"/>
            <a:ext cx="442912" cy="228600"/>
          </a:xfrm>
          <a:prstGeom prst="rightArrow">
            <a:avLst>
              <a:gd name="adj1" fmla="val 50000"/>
              <a:gd name="adj2" fmla="val 4840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29708" name="Rectangle 15"/>
          <p:cNvSpPr>
            <a:spLocks noChangeArrowheads="1"/>
          </p:cNvSpPr>
          <p:nvPr/>
        </p:nvSpPr>
        <p:spPr bwMode="auto">
          <a:xfrm>
            <a:off x="990600" y="304800"/>
            <a:ext cx="7740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ГОРЊИ ЛАТЕРАЛНИ  СЕКУТИЋ</a:t>
            </a:r>
            <a:endParaRPr lang="sr-Latn-CS" altLang="en-US" sz="320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9709" name="Text Box 17"/>
          <p:cNvSpPr txBox="1">
            <a:spLocks noChangeArrowheads="1"/>
          </p:cNvSpPr>
          <p:nvPr/>
        </p:nvSpPr>
        <p:spPr bwMode="auto">
          <a:xfrm>
            <a:off x="142875" y="2135188"/>
            <a:ext cx="44545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altLang="en-US" b="1">
                <a:latin typeface="Tahoma" pitchFamily="34" charset="0"/>
                <a:cs typeface="Tahoma" pitchFamily="34" charset="0"/>
              </a:rPr>
              <a:t>Номенклатура      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  <a:cs typeface="Tahoma" pitchFamily="34" charset="0"/>
              </a:rPr>
              <a:t>* млечни горњи десни латерални секутић: 52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  <a:cs typeface="Tahoma" pitchFamily="34" charset="0"/>
                <a:sym typeface="Arial" pitchFamily="34" charset="0"/>
              </a:rPr>
              <a:t>* млечни горњи леви латерални секутић:   </a:t>
            </a:r>
            <a:r>
              <a:rPr lang="en-US" altLang="en-US" sz="1400" b="1">
                <a:latin typeface="Tahoma" pitchFamily="34" charset="0"/>
                <a:cs typeface="Tahoma" pitchFamily="34" charset="0"/>
              </a:rPr>
              <a:t>62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12000" contrast="12000"/>
          </a:blip>
          <a:srcRect/>
          <a:stretch>
            <a:fillRect/>
          </a:stretch>
        </p:blipFill>
        <p:spPr>
          <a:xfrm>
            <a:off x="4446588" y="1447800"/>
            <a:ext cx="4697412" cy="5257800"/>
          </a:xfrm>
          <a:ln w="19050">
            <a:solidFill>
              <a:srgbClr val="FFFF00"/>
            </a:solidFill>
          </a:ln>
        </p:spPr>
      </p:pic>
      <p:sp>
        <p:nvSpPr>
          <p:cNvPr id="31746" name="Text Box 3"/>
          <p:cNvSpPr txBox="1">
            <a:spLocks noChangeArrowheads="1"/>
          </p:cNvSpPr>
          <p:nvPr/>
        </p:nvSpPr>
        <p:spPr bwMode="auto">
          <a:xfrm>
            <a:off x="212725" y="11747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CS">
              <a:latin typeface="Tahoma" pitchFamily="34" charset="0"/>
            </a:endParaRPr>
          </a:p>
        </p:txBody>
      </p:sp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207963" y="1006475"/>
            <a:ext cx="44021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Latn-CS" sz="1400" b="1">
                <a:latin typeface="Tahoma" pitchFamily="34" charset="0"/>
              </a:rPr>
              <a:t>Почетак калцификације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4.5 месеци in utero</a:t>
            </a:r>
          </a:p>
          <a:p>
            <a:pPr eaLnBrk="0" hangingPunct="0"/>
            <a:r>
              <a:rPr lang="sr-Latn-CS" sz="1400" b="1">
                <a:latin typeface="Tahoma" pitchFamily="34" charset="0"/>
              </a:rPr>
              <a:t>Формирана круна      </a:t>
            </a:r>
            <a:r>
              <a:rPr lang="sr-Latn-CS" altLang="en-US" sz="1400" b="1">
                <a:latin typeface="Tahoma" pitchFamily="34" charset="0"/>
              </a:rPr>
              <a:t>      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4. мес. постнатално</a:t>
            </a:r>
          </a:p>
          <a:p>
            <a:pPr eaLnBrk="0" hangingPunct="0"/>
            <a:r>
              <a:rPr lang="sr-Latn-CS" sz="1400" b="1">
                <a:latin typeface="Tahoma" pitchFamily="34" charset="0"/>
              </a:rPr>
              <a:t>Ерупција                            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6.5 месеци</a:t>
            </a:r>
          </a:p>
          <a:p>
            <a:pPr eaLnBrk="0" hangingPunct="0"/>
            <a:r>
              <a:rPr lang="sr-Latn-CS" sz="1400" b="1">
                <a:latin typeface="Tahoma" pitchFamily="34" charset="0"/>
              </a:rPr>
              <a:t>Завршен раст корена     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 1.5 – 2 године</a:t>
            </a:r>
          </a:p>
        </p:txBody>
      </p:sp>
      <p:sp>
        <p:nvSpPr>
          <p:cNvPr id="31748" name="Text Box 5"/>
          <p:cNvSpPr txBox="1">
            <a:spLocks noChangeArrowheads="1"/>
          </p:cNvSpPr>
          <p:nvPr/>
        </p:nvSpPr>
        <p:spPr bwMode="auto">
          <a:xfrm>
            <a:off x="457200" y="2743200"/>
            <a:ext cx="1143000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sr-Latn-CS" sz="1600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31749" name="Text Box 6"/>
          <p:cNvSpPr txBox="1">
            <a:spLocks noChangeArrowheads="1"/>
          </p:cNvSpPr>
          <p:nvPr/>
        </p:nvSpPr>
        <p:spPr bwMode="auto">
          <a:xfrm>
            <a:off x="279400" y="2998788"/>
            <a:ext cx="4341813" cy="3506787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СПЕЦИФИЧНОСТ:</a:t>
            </a:r>
          </a:p>
          <a:p>
            <a:pPr eaLnBrk="0" hangingPunct="0"/>
            <a:endParaRPr lang="sr-Cyrl-CS" sz="1400" b="1">
              <a:latin typeface="Tahoma" pitchFamily="34" charset="0"/>
            </a:endParaRPr>
          </a:p>
          <a:p>
            <a:pPr eaLnBrk="0" hangingPunct="0"/>
            <a:r>
              <a:rPr lang="sr-Cyrl-CS" sz="1400" b="1">
                <a:latin typeface="Tahoma" pitchFamily="34" charset="0"/>
              </a:rPr>
              <a:t>Билатерална симетрија </a:t>
            </a:r>
            <a:r>
              <a:rPr lang="en-US" altLang="sr-Cyrl-CS" sz="1400" b="1">
                <a:latin typeface="Tahoma" pitchFamily="34" charset="0"/>
              </a:rPr>
              <a:t>(лабијално и </a:t>
            </a:r>
            <a:br>
              <a:rPr lang="en-US" altLang="sr-Cyrl-CS" sz="1400" b="1">
                <a:latin typeface="Tahoma" pitchFamily="34" charset="0"/>
              </a:rPr>
            </a:br>
            <a:r>
              <a:rPr lang="en-US" altLang="sr-Cyrl-CS" sz="1400" b="1">
                <a:latin typeface="Tahoma" pitchFamily="34" charset="0"/>
              </a:rPr>
              <a:t>лингвлно посматрано) - јединствена појава у млечној дентицији</a:t>
            </a:r>
          </a:p>
          <a:p>
            <a:pPr eaLnBrk="0" hangingPunct="0"/>
            <a:endParaRPr lang="en-US" altLang="sr-Cyrl-CS" sz="1400" b="1">
              <a:latin typeface="Tahoma" pitchFamily="34" charset="0"/>
            </a:endParaRPr>
          </a:p>
          <a:p>
            <a:pPr eaLnBrk="0" hangingPunct="0"/>
            <a:r>
              <a:rPr lang="en-US" altLang="sr-Cyrl-CS" sz="1400" b="1">
                <a:latin typeface="Tahoma" pitchFamily="34" charset="0"/>
              </a:rPr>
              <a:t>Не показује знак лука и лука</a:t>
            </a:r>
          </a:p>
          <a:p>
            <a:pPr eaLnBrk="0" hangingPunct="0"/>
            <a:endParaRPr lang="en-US" altLang="sr-Cyrl-CS" sz="1400" b="1">
              <a:latin typeface="Tahoma" pitchFamily="34" charset="0"/>
            </a:endParaRPr>
          </a:p>
          <a:p>
            <a:pPr eaLnBrk="0" hangingPunct="0"/>
            <a:r>
              <a:rPr lang="en-US" altLang="sr-Cyrl-CS" sz="1400" b="1">
                <a:latin typeface="Tahoma" pitchFamily="34" charset="0"/>
              </a:rPr>
              <a:t>Инцизални профил је раван</a:t>
            </a:r>
          </a:p>
          <a:p>
            <a:pPr eaLnBrk="0" hangingPunct="0"/>
            <a:endParaRPr lang="sr-Cyrl-CS" sz="1400" b="1">
              <a:latin typeface="Tahoma" pitchFamily="34" charset="0"/>
            </a:endParaRPr>
          </a:p>
          <a:p>
            <a:pPr eaLnBrk="0" hangingPunct="0"/>
            <a:r>
              <a:rPr lang="sr-Cyrl-CS" sz="1400" b="1">
                <a:latin typeface="Tahoma" pitchFamily="34" charset="0"/>
              </a:rPr>
              <a:t>Добро развијен цингулум </a:t>
            </a:r>
            <a:r>
              <a:rPr lang="en-US" altLang="sr-Cyrl-CS" sz="1400" b="1">
                <a:latin typeface="Tahoma" pitchFamily="34" charset="0"/>
              </a:rPr>
              <a:t>за разлику од</a:t>
            </a:r>
          </a:p>
          <a:p>
            <a:pPr eaLnBrk="0" hangingPunct="0"/>
            <a:r>
              <a:rPr lang="en-US" altLang="sr-Cyrl-CS" sz="1400" b="1">
                <a:latin typeface="Tahoma" pitchFamily="34" charset="0"/>
              </a:rPr>
              <a:t>маргиналних гребена</a:t>
            </a:r>
          </a:p>
          <a:p>
            <a:pPr eaLnBrk="0" hangingPunct="0"/>
            <a:endParaRPr lang="sr-Cyrl-CS" sz="1400" b="1">
              <a:latin typeface="Tahoma" pitchFamily="34" charset="0"/>
            </a:endParaRPr>
          </a:p>
          <a:p>
            <a:pPr eaLnBrk="0" hangingPunct="0"/>
            <a:r>
              <a:rPr lang="sr-Cyrl-CS" sz="1400" b="1">
                <a:latin typeface="Tahoma" pitchFamily="34" charset="0"/>
              </a:rPr>
              <a:t>Корен је скоро 2x дужи од висине круне.</a:t>
            </a:r>
          </a:p>
          <a:p>
            <a:pPr eaLnBrk="0" hangingPunct="0"/>
            <a:endParaRPr lang="sr-Cyrl-CS" sz="1400" b="1">
              <a:latin typeface="Tahoma" pitchFamily="34" charset="0"/>
            </a:endParaRPr>
          </a:p>
          <a:p>
            <a:pPr eaLnBrk="0" hangingPunct="0"/>
            <a:r>
              <a:rPr lang="sr-Cyrl-CS" sz="1400" b="1">
                <a:latin typeface="Tahoma" pitchFamily="34" charset="0"/>
              </a:rPr>
              <a:t>Контура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СОП</a:t>
            </a:r>
            <a:r>
              <a:rPr lang="sr-Cyrl-CS" sz="1400" b="1">
                <a:latin typeface="Tahoma" pitchFamily="34" charset="0"/>
              </a:rPr>
              <a:t> је </a:t>
            </a:r>
            <a:r>
              <a:rPr lang="sr-Cyrl-CS" sz="1400" b="1">
                <a:solidFill>
                  <a:srgbClr val="FF0000"/>
                </a:solidFill>
                <a:latin typeface="Tahoma" pitchFamily="34" charset="0"/>
              </a:rPr>
              <a:t>ОВАЛНОГ</a:t>
            </a:r>
            <a:r>
              <a:rPr lang="sr-Cyrl-CS" sz="1400" b="1">
                <a:latin typeface="Tahoma" pitchFamily="34" charset="0"/>
              </a:rPr>
              <a:t> облика</a:t>
            </a:r>
          </a:p>
        </p:txBody>
      </p:sp>
      <p:sp>
        <p:nvSpPr>
          <p:cNvPr id="31750" name="Oval 8"/>
          <p:cNvSpPr>
            <a:spLocks noChangeArrowheads="1"/>
          </p:cNvSpPr>
          <p:nvPr/>
        </p:nvSpPr>
        <p:spPr bwMode="auto">
          <a:xfrm>
            <a:off x="4724400" y="5105400"/>
            <a:ext cx="1752600" cy="1524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31751" name="Text Box 9"/>
          <p:cNvSpPr txBox="1">
            <a:spLocks noChangeArrowheads="1"/>
          </p:cNvSpPr>
          <p:nvPr/>
        </p:nvSpPr>
        <p:spPr bwMode="auto">
          <a:xfrm>
            <a:off x="4572000" y="6172200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31752" name="Text Box 10"/>
          <p:cNvSpPr txBox="1">
            <a:spLocks noChangeArrowheads="1"/>
          </p:cNvSpPr>
          <p:nvPr/>
        </p:nvSpPr>
        <p:spPr bwMode="auto">
          <a:xfrm>
            <a:off x="6781800" y="61722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31753" name="Rectangle 12"/>
          <p:cNvSpPr>
            <a:spLocks noChangeArrowheads="1"/>
          </p:cNvSpPr>
          <p:nvPr/>
        </p:nvSpPr>
        <p:spPr bwMode="auto">
          <a:xfrm>
            <a:off x="1066800" y="304800"/>
            <a:ext cx="749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ДОЊИ ЦЕНТРАЛНИ СЕКУТИЋ</a:t>
            </a:r>
            <a:endParaRPr lang="sr-Latn-CS" altLang="en-US" sz="320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1754" name="Text Box 17"/>
          <p:cNvSpPr txBox="1">
            <a:spLocks noChangeArrowheads="1"/>
          </p:cNvSpPr>
          <p:nvPr/>
        </p:nvSpPr>
        <p:spPr bwMode="auto">
          <a:xfrm>
            <a:off x="219075" y="2073275"/>
            <a:ext cx="43751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altLang="en-US" b="1">
                <a:latin typeface="Tahoma" pitchFamily="34" charset="0"/>
                <a:cs typeface="Tahoma" pitchFamily="34" charset="0"/>
              </a:rPr>
              <a:t>Номенклатура      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  <a:cs typeface="Tahoma" pitchFamily="34" charset="0"/>
              </a:rPr>
              <a:t>* млечни доњи десни централни секутић: 8</a:t>
            </a:r>
            <a:r>
              <a:rPr lang="sr-Latn-CS" altLang="en-US" sz="1400" b="1">
                <a:latin typeface="Tahoma" pitchFamily="34" charset="0"/>
                <a:cs typeface="Tahoma" pitchFamily="34" charset="0"/>
              </a:rPr>
              <a:t>1</a:t>
            </a:r>
          </a:p>
          <a:p>
            <a:pPr eaLnBrk="0" hangingPunct="0"/>
            <a:r>
              <a:rPr lang="en-US" altLang="en-US" b="1">
                <a:latin typeface="Tahoma" pitchFamily="34" charset="0"/>
                <a:cs typeface="Tahoma" pitchFamily="34" charset="0"/>
                <a:sym typeface="Arial" pitchFamily="34" charset="0"/>
              </a:rPr>
              <a:t>* </a:t>
            </a:r>
            <a:r>
              <a:rPr lang="en-US" altLang="en-US" sz="1400" b="1">
                <a:latin typeface="Tahoma" pitchFamily="34" charset="0"/>
                <a:cs typeface="Tahoma" pitchFamily="34" charset="0"/>
                <a:sym typeface="Arial" pitchFamily="34" charset="0"/>
              </a:rPr>
              <a:t>млечни доњи леви централни секутић:  7</a:t>
            </a:r>
            <a:r>
              <a:rPr lang="sr-Latn-CS" altLang="en-US" sz="1400" b="1">
                <a:latin typeface="Tahoma" pitchFamily="34" charset="0"/>
                <a:cs typeface="Tahoma" pitchFamily="34" charset="0"/>
              </a:rPr>
              <a:t>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1295400" y="814388"/>
            <a:ext cx="7185025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sr-Cyrl-C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Примарна дентиција </a:t>
            </a:r>
            <a:r>
              <a:rPr lang="sr-Latn-C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Latn-C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(dentes decidui s.lactici s. caduci )</a:t>
            </a:r>
            <a:endParaRPr lang="sr-Latn-CS" sz="32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914400" y="2209800"/>
            <a:ext cx="4572000" cy="3444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sr-Latn-C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* 20 </a:t>
            </a:r>
            <a:r>
              <a:rPr lang="en-US" altLang="sr-Latn-C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зуба млечне дентиције;</a:t>
            </a:r>
            <a:endParaRPr lang="en-US" altLang="sr-Latn-CS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en-US" altLang="sr-Latn-C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10 у сваком денталном луку;</a:t>
            </a:r>
            <a:endParaRPr lang="en-US" altLang="sr-Latn-CS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en-US" altLang="sr-Latn-C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</a:t>
            </a:r>
            <a:r>
              <a:rPr lang="en-GB" altLang="sr-Latn-C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</a:t>
            </a:r>
            <a:r>
              <a:rPr lang="en-US" altLang="en-GB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5 у сваком квадранту</a:t>
            </a:r>
            <a:endParaRPr lang="en-US" altLang="en-GB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endParaRPr lang="en-GB" altLang="sr-Latn-CS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sr-Latn-C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Класа секутића ( два секутића)</a:t>
            </a:r>
            <a:endParaRPr lang="sr-Latn-CS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endParaRPr lang="sr-Latn-CS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sr-Latn-C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Класа очњака ( један очњак)</a:t>
            </a:r>
            <a:endParaRPr lang="sr-Latn-CS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endParaRPr lang="sr-Latn-CS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sr-Latn-C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Класа молара</a:t>
            </a:r>
            <a:r>
              <a:rPr lang="sr-Latn-CS" sz="200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</a:t>
            </a:r>
            <a:r>
              <a:rPr lang="sr-Latn-C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( два молара)</a:t>
            </a:r>
            <a:endParaRPr lang="sr-Latn-CS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endParaRPr lang="sr-Latn-CS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en-US" altLang="sr-Latn-C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* Не постоје премолари</a:t>
            </a:r>
            <a:endParaRPr lang="en-US" altLang="sr-Latn-CS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7174" name="Object 6"/>
          <p:cNvGraphicFramePr>
            <a:graphicFrameLocks/>
          </p:cNvGraphicFramePr>
          <p:nvPr/>
        </p:nvGraphicFramePr>
        <p:xfrm>
          <a:off x="5562600" y="2057400"/>
          <a:ext cx="3087688" cy="446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r:id="rId3" imgW="2415600" imgH="3503880" progId="CorelDRAW.Graphic.13">
                  <p:embed/>
                </p:oleObj>
              </mc:Choice>
              <mc:Fallback>
                <p:oleObj r:id="rId3" imgW="2415600" imgH="3503880" progId="CorelDRAW.Graphic.1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2057400"/>
                        <a:ext cx="3087688" cy="446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95800" y="1219200"/>
            <a:ext cx="4645025" cy="5213350"/>
          </a:xfrm>
          <a:ln w="19050">
            <a:solidFill>
              <a:srgbClr val="FFFF00"/>
            </a:solidFill>
          </a:ln>
        </p:spPr>
      </p:pic>
      <p:sp>
        <p:nvSpPr>
          <p:cNvPr id="33794" name="Text Box 3"/>
          <p:cNvSpPr txBox="1">
            <a:spLocks noChangeArrowheads="1"/>
          </p:cNvSpPr>
          <p:nvPr/>
        </p:nvSpPr>
        <p:spPr bwMode="auto">
          <a:xfrm>
            <a:off x="228600" y="1295400"/>
            <a:ext cx="473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sr-Latn-CS">
              <a:latin typeface="Tahoma" pitchFamily="34" charset="0"/>
            </a:endParaRPr>
          </a:p>
        </p:txBody>
      </p:sp>
      <p:sp>
        <p:nvSpPr>
          <p:cNvPr id="33795" name="Text Box 4"/>
          <p:cNvSpPr txBox="1">
            <a:spLocks noChangeArrowheads="1"/>
          </p:cNvSpPr>
          <p:nvPr/>
        </p:nvSpPr>
        <p:spPr bwMode="auto">
          <a:xfrm>
            <a:off x="231775" y="1027113"/>
            <a:ext cx="4327525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sz="1400" b="1">
                <a:latin typeface="Tahoma" pitchFamily="34" charset="0"/>
              </a:rPr>
              <a:t>Почетак калцификације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4 .5 месец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in utero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Формирана круна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  4. 5 месец постнатално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Ерупција             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   7.   месец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Завршен раст корена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1.5 – 2 године</a:t>
            </a:r>
          </a:p>
        </p:txBody>
      </p:sp>
      <p:sp>
        <p:nvSpPr>
          <p:cNvPr id="33796" name="Text Box 5"/>
          <p:cNvSpPr txBox="1">
            <a:spLocks noChangeArrowheads="1"/>
          </p:cNvSpPr>
          <p:nvPr/>
        </p:nvSpPr>
        <p:spPr bwMode="auto">
          <a:xfrm>
            <a:off x="1660525" y="3536950"/>
            <a:ext cx="1235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33797" name="Text Box 6"/>
          <p:cNvSpPr txBox="1">
            <a:spLocks noChangeArrowheads="1"/>
          </p:cNvSpPr>
          <p:nvPr/>
        </p:nvSpPr>
        <p:spPr bwMode="auto">
          <a:xfrm>
            <a:off x="228600" y="3157538"/>
            <a:ext cx="4854575" cy="329247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СПЕЦИФИЧНОСТ:</a:t>
            </a:r>
          </a:p>
          <a:p>
            <a:pPr eaLnBrk="0" hangingPunct="0"/>
            <a:r>
              <a:rPr lang="en-US" altLang="sr-Cyrl-CS" sz="1400" b="1">
                <a:latin typeface="Tahoma" pitchFamily="34" charset="0"/>
              </a:rPr>
              <a:t>- Инцизални профил лаб. и лингв. аспекта</a:t>
            </a:r>
            <a:br>
              <a:rPr lang="en-US" altLang="sr-Cyrl-CS" sz="1400" b="1">
                <a:latin typeface="Tahoma" pitchFamily="34" charset="0"/>
              </a:rPr>
            </a:br>
            <a:r>
              <a:rPr lang="en-US" altLang="sr-Cyrl-CS" sz="1400" b="1">
                <a:latin typeface="Tahoma" pitchFamily="34" charset="0"/>
              </a:rPr>
              <a:t>  нагнут дисто инцизално, тако да </a:t>
            </a:r>
            <a:br>
              <a:rPr lang="en-US" altLang="sr-Cyrl-CS" sz="1400" b="1">
                <a:latin typeface="Tahoma" pitchFamily="34" charset="0"/>
              </a:rPr>
            </a:br>
            <a:r>
              <a:rPr lang="en-US" altLang="sr-Cyrl-CS" sz="1400" b="1">
                <a:latin typeface="Tahoma" pitchFamily="34" charset="0"/>
              </a:rPr>
              <a:t>  не показује билатералну симетрију</a:t>
            </a:r>
          </a:p>
          <a:p>
            <a:pPr eaLnBrk="0" hangingPunct="0"/>
            <a:endParaRPr lang="sr-Cyrl-CS" sz="1400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-"/>
            </a:pPr>
            <a:r>
              <a:rPr lang="sr-Cyrl-CS" sz="1400" b="1">
                <a:latin typeface="Tahoma" pitchFamily="34" charset="0"/>
              </a:rPr>
              <a:t> Добро развијен цингулум у дисталном делу</a:t>
            </a:r>
          </a:p>
          <a:p>
            <a:pPr eaLnBrk="0" hangingPunct="0"/>
            <a:endParaRPr lang="sr-Cyrl-CS" sz="1400" b="1">
              <a:latin typeface="Tahoma" pitchFamily="34" charset="0"/>
            </a:endParaRPr>
          </a:p>
          <a:p>
            <a:pPr eaLnBrk="0" hangingPunct="0"/>
            <a:r>
              <a:rPr lang="sr-Cyrl-CS" sz="1400" b="1">
                <a:latin typeface="Tahoma" pitchFamily="34" charset="0"/>
              </a:rPr>
              <a:t>- Корен грацилан</a:t>
            </a:r>
            <a:r>
              <a:rPr lang="en-US" altLang="sr-Cyrl-CS" sz="1400" b="1">
                <a:latin typeface="Tahoma" pitchFamily="34" charset="0"/>
              </a:rPr>
              <a:t>; постоји лабијлнна и</a:t>
            </a:r>
            <a:br>
              <a:rPr lang="en-US" altLang="sr-Cyrl-CS" sz="1400" b="1">
                <a:latin typeface="Tahoma" pitchFamily="34" charset="0"/>
              </a:rPr>
            </a:br>
            <a:r>
              <a:rPr lang="en-US" altLang="sr-Cyrl-CS" sz="1400" b="1">
                <a:latin typeface="Tahoma" pitchFamily="34" charset="0"/>
              </a:rPr>
              <a:t>  дистална инклинација у апикалној трећини</a:t>
            </a:r>
          </a:p>
          <a:p>
            <a:pPr eaLnBrk="0" hangingPunct="0"/>
            <a:endParaRPr lang="en-US" altLang="sr-Cyrl-CS" sz="1400" b="1">
              <a:latin typeface="Tahoma" pitchFamily="34" charset="0"/>
            </a:endParaRPr>
          </a:p>
          <a:p>
            <a:pPr eaLnBrk="0" hangingPunct="0"/>
            <a:r>
              <a:rPr lang="sr-Cyrl-CS" sz="1400" b="1">
                <a:latin typeface="Tahoma" pitchFamily="34" charset="0"/>
              </a:rPr>
              <a:t>- Присутна лонгитудинална бразда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  на дисталној површини корена</a:t>
            </a:r>
          </a:p>
          <a:p>
            <a:pPr eaLnBrk="0" hangingPunct="0"/>
            <a:endParaRPr lang="sr-Cyrl-CS" sz="1400" b="1">
              <a:latin typeface="Tahoma" pitchFamily="34" charset="0"/>
            </a:endParaRPr>
          </a:p>
          <a:p>
            <a:pPr eaLnBrk="0" hangingPunct="0"/>
            <a:r>
              <a:rPr lang="sr-Cyrl-CS" sz="1400" b="1">
                <a:latin typeface="Tahoma" pitchFamily="34" charset="0"/>
              </a:rPr>
              <a:t>Контура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СОП</a:t>
            </a:r>
            <a:r>
              <a:rPr lang="sr-Cyrl-CS" sz="1400" b="1">
                <a:latin typeface="Tahoma" pitchFamily="34" charset="0"/>
              </a:rPr>
              <a:t> је асиметричног </a:t>
            </a:r>
            <a:r>
              <a:rPr lang="sr-Cyrl-CS" sz="1400" b="1">
                <a:solidFill>
                  <a:srgbClr val="FF0000"/>
                </a:solidFill>
                <a:latin typeface="Tahoma" pitchFamily="34" charset="0"/>
              </a:rPr>
              <a:t>ОВАЛНОГ </a:t>
            </a:r>
            <a:br>
              <a:rPr lang="sr-Cyrl-CS" sz="1400" b="1">
                <a:solidFill>
                  <a:srgbClr val="FF0000"/>
                </a:solidFill>
                <a:latin typeface="Tahoma" pitchFamily="34" charset="0"/>
              </a:rPr>
            </a:br>
            <a:r>
              <a:rPr lang="sr-Cyrl-CS" sz="1400" b="1">
                <a:latin typeface="Tahoma" pitchFamily="34" charset="0"/>
              </a:rPr>
              <a:t>облика.</a:t>
            </a:r>
          </a:p>
        </p:txBody>
      </p:sp>
      <p:sp>
        <p:nvSpPr>
          <p:cNvPr id="33798" name="Text Box 8"/>
          <p:cNvSpPr txBox="1">
            <a:spLocks noChangeArrowheads="1"/>
          </p:cNvSpPr>
          <p:nvPr/>
        </p:nvSpPr>
        <p:spPr bwMode="auto">
          <a:xfrm>
            <a:off x="4572000" y="5943600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33799" name="Text Box 9"/>
          <p:cNvSpPr txBox="1">
            <a:spLocks noChangeArrowheads="1"/>
          </p:cNvSpPr>
          <p:nvPr/>
        </p:nvSpPr>
        <p:spPr bwMode="auto">
          <a:xfrm>
            <a:off x="6781800" y="59436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33800" name="Oval 11"/>
          <p:cNvSpPr>
            <a:spLocks noChangeArrowheads="1"/>
          </p:cNvSpPr>
          <p:nvPr/>
        </p:nvSpPr>
        <p:spPr bwMode="auto">
          <a:xfrm flipV="1">
            <a:off x="4875213" y="4953000"/>
            <a:ext cx="1447800" cy="1447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33801" name="Rectangle 12"/>
          <p:cNvSpPr>
            <a:spLocks noChangeArrowheads="1"/>
          </p:cNvSpPr>
          <p:nvPr/>
        </p:nvSpPr>
        <p:spPr bwMode="auto">
          <a:xfrm>
            <a:off x="990600" y="304800"/>
            <a:ext cx="7588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ДОЊИ ЛАТЕРАЛНИ  СЕКУТИЋ</a:t>
            </a:r>
            <a:endParaRPr lang="sr-Latn-CS" altLang="en-US" sz="320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3802" name="Text Box 17"/>
          <p:cNvSpPr txBox="1">
            <a:spLocks noChangeArrowheads="1"/>
          </p:cNvSpPr>
          <p:nvPr/>
        </p:nvSpPr>
        <p:spPr bwMode="auto">
          <a:xfrm>
            <a:off x="215900" y="2084388"/>
            <a:ext cx="43656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altLang="en-US" b="1">
                <a:latin typeface="Tahoma" pitchFamily="34" charset="0"/>
                <a:cs typeface="Tahoma" pitchFamily="34" charset="0"/>
              </a:rPr>
              <a:t>Номенклатура      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  <a:cs typeface="Tahoma" pitchFamily="34" charset="0"/>
              </a:rPr>
              <a:t>* млечни доњи десни латерални секутић: 82</a:t>
            </a:r>
            <a:endParaRPr lang="sr-Latn-CS" altLang="en-US" sz="1400" b="1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en-US" altLang="en-US" b="1">
                <a:latin typeface="Tahoma" pitchFamily="34" charset="0"/>
                <a:cs typeface="Tahoma" pitchFamily="34" charset="0"/>
                <a:sym typeface="Arial" pitchFamily="34" charset="0"/>
              </a:rPr>
              <a:t>* </a:t>
            </a:r>
            <a:r>
              <a:rPr lang="en-US" altLang="en-US" sz="1400" b="1">
                <a:latin typeface="Tahoma" pitchFamily="34" charset="0"/>
                <a:cs typeface="Tahoma" pitchFamily="34" charset="0"/>
                <a:sym typeface="Arial" pitchFamily="34" charset="0"/>
              </a:rPr>
              <a:t>млечни доњи леви латерални секутић:  72</a:t>
            </a:r>
            <a:endParaRPr lang="sr-Latn-CS" altLang="en-US" sz="1400" b="1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3"/>
          <p:cNvSpPr txBox="1">
            <a:spLocks noChangeArrowheads="1"/>
          </p:cNvSpPr>
          <p:nvPr/>
        </p:nvSpPr>
        <p:spPr bwMode="auto">
          <a:xfrm>
            <a:off x="381000" y="1416050"/>
            <a:ext cx="661670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b="1">
                <a:latin typeface="Tahoma" pitchFamily="34" charset="0"/>
              </a:rPr>
              <a:t>* Слични очњацима сталне дентиције</a:t>
            </a:r>
          </a:p>
          <a:p>
            <a:pPr eaLnBrk="0" hangingPunct="0"/>
            <a:endParaRPr lang="en-US" altLang="en-US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r>
              <a:rPr lang="en-US" altLang="en-US" b="1">
                <a:latin typeface="Tahoma" pitchFamily="34" charset="0"/>
              </a:rPr>
              <a:t>*</a:t>
            </a:r>
            <a:r>
              <a:rPr lang="en-US" altLang="en-US" b="1">
                <a:solidFill>
                  <a:srgbClr val="FFFF00"/>
                </a:solidFill>
                <a:latin typeface="Tahoma" pitchFamily="34" charset="0"/>
              </a:rPr>
              <a:t> </a:t>
            </a:r>
            <a:r>
              <a:rPr lang="en-US" altLang="en-US" b="1">
                <a:latin typeface="Tahoma" pitchFamily="34" charset="0"/>
              </a:rPr>
              <a:t>Показују</a:t>
            </a:r>
            <a:r>
              <a:rPr lang="en-US" altLang="en-US" b="1">
                <a:solidFill>
                  <a:srgbClr val="FFFF00"/>
                </a:solidFill>
                <a:latin typeface="Tahoma" pitchFamily="34" charset="0"/>
              </a:rPr>
              <a:t> </a:t>
            </a:r>
            <a:r>
              <a:rPr lang="en-US" altLang="en-US" b="1">
                <a:solidFill>
                  <a:srgbClr val="27C07A"/>
                </a:solidFill>
                <a:latin typeface="Tahoma" pitchFamily="34" charset="0"/>
              </a:rPr>
              <a:t>правилан знак угла и лука</a:t>
            </a:r>
            <a:r>
              <a:rPr lang="en-US" altLang="en-US" b="1">
                <a:solidFill>
                  <a:srgbClr val="FFFF00"/>
                </a:solidFill>
                <a:latin typeface="Tahoma" pitchFamily="34" charset="0"/>
              </a:rPr>
              <a:t> </a:t>
            </a:r>
            <a:r>
              <a:rPr lang="en-US" altLang="en-US" b="1">
                <a:latin typeface="Tahoma" pitchFamily="34" charset="0"/>
              </a:rPr>
              <a:t>и</a:t>
            </a:r>
            <a:r>
              <a:rPr lang="en-US" altLang="en-US" b="1">
                <a:solidFill>
                  <a:srgbClr val="FFFF00"/>
                </a:solidFill>
                <a:latin typeface="Tahoma" pitchFamily="34" charset="0"/>
              </a:rPr>
              <a:t> </a:t>
            </a:r>
            <a:r>
              <a:rPr lang="en-US" altLang="en-US" b="1">
                <a:solidFill>
                  <a:srgbClr val="27C07A"/>
                </a:solidFill>
                <a:latin typeface="Tahoma" pitchFamily="34" charset="0"/>
              </a:rPr>
              <a:t>лабијални</a:t>
            </a:r>
            <a:br>
              <a:rPr lang="en-US" altLang="en-US" b="1">
                <a:solidFill>
                  <a:srgbClr val="27C07A"/>
                </a:solidFill>
                <a:latin typeface="Tahoma" pitchFamily="34" charset="0"/>
              </a:rPr>
            </a:br>
            <a:r>
              <a:rPr lang="en-US" altLang="en-US" b="1">
                <a:solidFill>
                  <a:srgbClr val="27C07A"/>
                </a:solidFill>
                <a:latin typeface="Tahoma" pitchFamily="34" charset="0"/>
              </a:rPr>
              <a:t>   нагиб апикалног дела корена</a:t>
            </a:r>
          </a:p>
          <a:p>
            <a:pPr eaLnBrk="0" hangingPunct="0"/>
            <a:endParaRPr lang="en-US" altLang="en-US" b="1">
              <a:solidFill>
                <a:srgbClr val="27C07A"/>
              </a:solidFill>
              <a:latin typeface="Tahoma" pitchFamily="34" charset="0"/>
            </a:endParaRPr>
          </a:p>
          <a:p>
            <a:pPr eaLnBrk="0" hangingPunct="0"/>
            <a:r>
              <a:rPr lang="en-US" altLang="en-US" b="1">
                <a:latin typeface="Tahoma" pitchFamily="34" charset="0"/>
              </a:rPr>
              <a:t>* Одсутни лобуси, развојне депресије и</a:t>
            </a:r>
            <a:r>
              <a:rPr lang="en-US" altLang="en-US" b="1">
                <a:solidFill>
                  <a:srgbClr val="FFFF00"/>
                </a:solidFill>
                <a:latin typeface="Tahoma" pitchFamily="34" charset="0"/>
              </a:rPr>
              <a:t> </a:t>
            </a:r>
            <a:r>
              <a:rPr lang="en-US" altLang="en-US" b="1">
                <a:latin typeface="Tahoma" pitchFamily="34" charset="0"/>
              </a:rPr>
              <a:t>преклопне</a:t>
            </a:r>
            <a:br>
              <a:rPr lang="en-US" altLang="en-US" b="1">
                <a:latin typeface="Tahoma" pitchFamily="34" charset="0"/>
              </a:rPr>
            </a:br>
            <a:r>
              <a:rPr lang="en-US" altLang="en-US" b="1">
                <a:latin typeface="Tahoma" pitchFamily="34" charset="0"/>
              </a:rPr>
              <a:t>   линије</a:t>
            </a:r>
          </a:p>
        </p:txBody>
      </p:sp>
      <p:sp>
        <p:nvSpPr>
          <p:cNvPr id="35842" name="Rectangle 14"/>
          <p:cNvSpPr>
            <a:spLocks noChangeArrowheads="1"/>
          </p:cNvSpPr>
          <p:nvPr/>
        </p:nvSpPr>
        <p:spPr bwMode="auto">
          <a:xfrm>
            <a:off x="1981200" y="420688"/>
            <a:ext cx="52260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КЛАСА </a:t>
            </a:r>
            <a:r>
              <a:rPr 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</a:t>
            </a:r>
            <a:r>
              <a:rPr lang="en-US" alt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Х</a:t>
            </a:r>
            <a:r>
              <a:rPr 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 ОЧЊАК</a:t>
            </a:r>
            <a:r>
              <a:rPr lang="en-US" alt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А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331913" y="3716338"/>
          <a:ext cx="4522787" cy="2484439"/>
        </p:xfrm>
        <a:graphic>
          <a:graphicData uri="http://schemas.openxmlformats.org/drawingml/2006/table">
            <a:tbl>
              <a:tblPr/>
              <a:tblGrid>
                <a:gridCol w="2163762"/>
                <a:gridCol w="1165225"/>
                <a:gridCol w="25400"/>
                <a:gridCol w="1168400"/>
              </a:tblGrid>
              <a:tr h="550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Димензије зуба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ГОРЊИ ОЧЊАК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ДОЊИ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ОЧЊАК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Мезиодистална ширина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6.8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5.5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Лабио-орална ширина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7.0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4.9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Висина круне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6.5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6.0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Дужина корена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13.0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11.2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Укупна дужина зуба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19.5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17.2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5874" name="Picture 5"/>
          <p:cNvPicPr>
            <a:picLocks noChangeAspect="1" noChangeArrowheads="1"/>
          </p:cNvPicPr>
          <p:nvPr/>
        </p:nvPicPr>
        <p:blipFill>
          <a:blip r:embed="rId3" cstate="print">
            <a:lum bright="12000" contrast="18000"/>
          </a:blip>
          <a:srcRect l="49310" r="27330"/>
          <a:stretch>
            <a:fillRect/>
          </a:stretch>
        </p:blipFill>
        <p:spPr bwMode="auto">
          <a:xfrm>
            <a:off x="7086600" y="2133600"/>
            <a:ext cx="1654175" cy="3698875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67200" y="1219200"/>
            <a:ext cx="4665663" cy="5105400"/>
          </a:xfrm>
          <a:ln w="19050">
            <a:solidFill>
              <a:srgbClr val="FFFF00"/>
            </a:solidFill>
          </a:ln>
        </p:spPr>
      </p:pic>
      <p:sp>
        <p:nvSpPr>
          <p:cNvPr id="37890" name="Text Box 3"/>
          <p:cNvSpPr txBox="1">
            <a:spLocks noChangeArrowheads="1"/>
          </p:cNvSpPr>
          <p:nvPr/>
        </p:nvSpPr>
        <p:spPr bwMode="auto">
          <a:xfrm>
            <a:off x="0" y="2209800"/>
            <a:ext cx="4343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sz="1400" b="1">
                <a:latin typeface="Tahoma" pitchFamily="34" charset="0"/>
              </a:rPr>
              <a:t>Почетак калцификације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5. месец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in utero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Формирана круна  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 9. месец постнатално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Ерупција                  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16.-20. месеци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Завршен раст корена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2.5 – 3. године</a:t>
            </a:r>
          </a:p>
        </p:txBody>
      </p:sp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1355725" y="3003550"/>
            <a:ext cx="1082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37892" name="Text Box 7"/>
          <p:cNvSpPr txBox="1">
            <a:spLocks noChangeArrowheads="1"/>
          </p:cNvSpPr>
          <p:nvPr/>
        </p:nvSpPr>
        <p:spPr bwMode="auto">
          <a:xfrm>
            <a:off x="4343400" y="5791200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37893" name="Text Box 8"/>
          <p:cNvSpPr txBox="1">
            <a:spLocks noChangeArrowheads="1"/>
          </p:cNvSpPr>
          <p:nvPr/>
        </p:nvSpPr>
        <p:spPr bwMode="auto">
          <a:xfrm>
            <a:off x="6629400" y="57912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37894" name="Oval 10"/>
          <p:cNvSpPr>
            <a:spLocks noChangeArrowheads="1"/>
          </p:cNvSpPr>
          <p:nvPr/>
        </p:nvSpPr>
        <p:spPr bwMode="auto">
          <a:xfrm>
            <a:off x="4648200" y="4800600"/>
            <a:ext cx="1676400" cy="1447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sr-Cyrl-CS">
              <a:solidFill>
                <a:srgbClr val="FF0000"/>
              </a:solidFill>
            </a:endParaRPr>
          </a:p>
        </p:txBody>
      </p:sp>
      <p:sp>
        <p:nvSpPr>
          <p:cNvPr id="37895" name="AutoShape 11"/>
          <p:cNvSpPr>
            <a:spLocks noChangeArrowheads="1"/>
          </p:cNvSpPr>
          <p:nvPr/>
        </p:nvSpPr>
        <p:spPr bwMode="auto">
          <a:xfrm rot="-5400000">
            <a:off x="4586288" y="2500312"/>
            <a:ext cx="685800" cy="257175"/>
          </a:xfrm>
          <a:prstGeom prst="leftRightArrow">
            <a:avLst>
              <a:gd name="adj1" fmla="val 50000"/>
              <a:gd name="adj2" fmla="val 532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37896" name="AutoShape 12"/>
          <p:cNvSpPr>
            <a:spLocks noChangeArrowheads="1"/>
          </p:cNvSpPr>
          <p:nvPr/>
        </p:nvSpPr>
        <p:spPr bwMode="auto">
          <a:xfrm>
            <a:off x="5867400" y="2438400"/>
            <a:ext cx="376238" cy="257175"/>
          </a:xfrm>
          <a:prstGeom prst="leftRightArrow">
            <a:avLst>
              <a:gd name="adj1" fmla="val 50000"/>
              <a:gd name="adj2" fmla="val 2923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37897" name="Rectangle 14"/>
          <p:cNvSpPr>
            <a:spLocks noChangeArrowheads="1"/>
          </p:cNvSpPr>
          <p:nvPr/>
        </p:nvSpPr>
        <p:spPr bwMode="auto">
          <a:xfrm>
            <a:off x="1981200" y="420688"/>
            <a:ext cx="48879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ГОРЊИ ОЧЊАК</a:t>
            </a:r>
            <a:endParaRPr lang="sr-Latn-CS" altLang="en-US" sz="320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7898" name="Text Box 17"/>
          <p:cNvSpPr txBox="1">
            <a:spLocks noChangeArrowheads="1"/>
          </p:cNvSpPr>
          <p:nvPr/>
        </p:nvSpPr>
        <p:spPr bwMode="auto">
          <a:xfrm>
            <a:off x="228600" y="4114800"/>
            <a:ext cx="3276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altLang="en-US" b="1">
                <a:latin typeface="Tahoma" pitchFamily="34" charset="0"/>
                <a:cs typeface="Tahoma" pitchFamily="34" charset="0"/>
              </a:rPr>
              <a:t>Номенклатура      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  <a:cs typeface="Tahoma" pitchFamily="34" charset="0"/>
              </a:rPr>
              <a:t>* млечни горњи десни очњак: 53</a:t>
            </a:r>
            <a:endParaRPr lang="sr-Latn-CS" altLang="en-US" sz="1400" b="1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en-US" altLang="en-US" b="1">
                <a:latin typeface="Tahoma" pitchFamily="34" charset="0"/>
                <a:cs typeface="Tahoma" pitchFamily="34" charset="0"/>
                <a:sym typeface="Arial" pitchFamily="34" charset="0"/>
              </a:rPr>
              <a:t>* </a:t>
            </a:r>
            <a:r>
              <a:rPr lang="en-US" altLang="en-US" sz="1400" b="1">
                <a:latin typeface="Tahoma" pitchFamily="34" charset="0"/>
                <a:cs typeface="Tahoma" pitchFamily="34" charset="0"/>
                <a:sym typeface="Arial" pitchFamily="34" charset="0"/>
              </a:rPr>
              <a:t>млечни горњи леви очњак:  63</a:t>
            </a:r>
            <a:endParaRPr lang="sr-Latn-CS" altLang="en-US" sz="1400" b="1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67200" y="1068388"/>
            <a:ext cx="4665663" cy="5105400"/>
          </a:xfrm>
          <a:ln w="19050">
            <a:solidFill>
              <a:srgbClr val="FFFF00"/>
            </a:solidFill>
          </a:ln>
        </p:spPr>
      </p:pic>
      <p:sp>
        <p:nvSpPr>
          <p:cNvPr id="39938" name="Text Box 4"/>
          <p:cNvSpPr txBox="1">
            <a:spLocks noChangeArrowheads="1"/>
          </p:cNvSpPr>
          <p:nvPr/>
        </p:nvSpPr>
        <p:spPr bwMode="auto">
          <a:xfrm>
            <a:off x="1355725" y="3003550"/>
            <a:ext cx="10826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39939" name="Text Box 5"/>
          <p:cNvSpPr txBox="1">
            <a:spLocks noChangeArrowheads="1"/>
          </p:cNvSpPr>
          <p:nvPr/>
        </p:nvSpPr>
        <p:spPr bwMode="auto">
          <a:xfrm>
            <a:off x="293688" y="325438"/>
            <a:ext cx="4486275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sr-Latn-CS" sz="1600" b="1">
                <a:solidFill>
                  <a:srgbClr val="27C07A"/>
                </a:solidFill>
                <a:latin typeface="Tahoma" pitchFamily="34" charset="0"/>
              </a:rPr>
              <a:t>СПЕЦИФИЧНОСТ</a:t>
            </a:r>
            <a:r>
              <a:rPr lang="sr-Latn-CS" sz="1600" b="1">
                <a:solidFill>
                  <a:srgbClr val="FFFF00"/>
                </a:solidFill>
                <a:latin typeface="Tahoma" pitchFamily="34" charset="0"/>
              </a:rPr>
              <a:t>:</a:t>
            </a:r>
          </a:p>
          <a:p>
            <a:pPr eaLnBrk="0" hangingPunct="0"/>
            <a:endParaRPr lang="sr-Latn-CS" sz="1600" b="1">
              <a:latin typeface="Tahoma" pitchFamily="34" charset="0"/>
            </a:endParaRPr>
          </a:p>
          <a:p>
            <a:pPr eaLnBrk="0" hangingPunct="0"/>
            <a:r>
              <a:rPr lang="en-US" altLang="sr-Latn-CS" sz="1600" b="1" u="sng">
                <a:latin typeface="Tahoma" pitchFamily="34" charset="0"/>
              </a:rPr>
              <a:t>Лабијални аспект</a:t>
            </a:r>
            <a:r>
              <a:rPr lang="en-US" altLang="sr-Latn-CS" sz="1600" b="1">
                <a:latin typeface="Tahoma" pitchFamily="34" charset="0"/>
              </a:rPr>
              <a:t>:</a:t>
            </a:r>
          </a:p>
          <a:p>
            <a:pPr eaLnBrk="0" hangingPunct="0"/>
            <a:endParaRPr lang="en-US" altLang="sr-Latn-CS" sz="1600" b="1">
              <a:latin typeface="Tahoma" pitchFamily="34" charset="0"/>
            </a:endParaRPr>
          </a:p>
          <a:p>
            <a:pPr eaLnBrk="0" hangingPunct="0"/>
            <a:r>
              <a:rPr lang="sr-Latn-CS" sz="1400" b="1">
                <a:latin typeface="Tahoma" pitchFamily="34" charset="0"/>
              </a:rPr>
              <a:t>- </a:t>
            </a:r>
            <a:r>
              <a:rPr lang="en-US" altLang="sr-Latn-CS" sz="1400" b="1">
                <a:latin typeface="Tahoma" pitchFamily="34" charset="0"/>
              </a:rPr>
              <a:t>Висина круне већа од МД ширине</a:t>
            </a:r>
            <a:r>
              <a:rPr lang="sr-Latn-CS" sz="1400" b="1">
                <a:latin typeface="Tahoma" pitchFamily="34" charset="0"/>
              </a:rPr>
              <a:t> </a:t>
            </a:r>
          </a:p>
          <a:p>
            <a:pPr eaLnBrk="0" hangingPunct="0"/>
            <a:r>
              <a:rPr lang="en-US" altLang="sr-Latn-CS" sz="1400" b="1">
                <a:latin typeface="Tahoma" pitchFamily="34" charset="0"/>
              </a:rPr>
              <a:t>- Проксимални профили ЛП имају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висину контуре на истом нивоу</a:t>
            </a:r>
          </a:p>
          <a:p>
            <a:pPr eaLnBrk="0" hangingPunct="0"/>
            <a:r>
              <a:rPr lang="sr-Latn-CS" sz="1400" b="1">
                <a:latin typeface="Tahoma" pitchFamily="34" charset="0"/>
              </a:rPr>
              <a:t>- </a:t>
            </a:r>
            <a:r>
              <a:rPr lang="en-US" altLang="sr-Latn-CS" sz="1400" b="1">
                <a:latin typeface="Tahoma" pitchFamily="34" charset="0"/>
              </a:rPr>
              <a:t>Контура ЛП и ПП слична ромбоиду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 u="sng">
                <a:latin typeface="Tahoma" pitchFamily="34" charset="0"/>
              </a:rPr>
              <a:t>Палатинални аспект</a:t>
            </a:r>
            <a:r>
              <a:rPr lang="en-US" altLang="sr-Latn-CS" sz="1400" b="1">
                <a:latin typeface="Tahoma" pitchFamily="34" charset="0"/>
              </a:rPr>
              <a:t>: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Цингулум добро развијен, често са 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присутним туберкулумом у инциз. делу</a:t>
            </a:r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Присутан лингвални гребен, који дели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лингвалну фосу на два дубока дела</a:t>
            </a:r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Маргинални гребени добро развијени</a:t>
            </a:r>
            <a:endParaRPr lang="en-US" altLang="sr-Latn-CS" sz="1400" b="1">
              <a:latin typeface="Tahoma" pitchFamily="34" charset="0"/>
            </a:endParaRP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</a:rPr>
              <a:t>Инцизални аспелт: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Солитарна квржица добро развијена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 дели инциз. ивицу на 2 половине,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 где је мезијална нешто дужа</a:t>
            </a:r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sr-Latn-CS" sz="1400" b="1">
                <a:latin typeface="Tahoma" pitchFamily="34" charset="0"/>
              </a:rPr>
              <a:t>- O</a:t>
            </a:r>
            <a:r>
              <a:rPr lang="en-US" altLang="sr-Latn-CS" sz="1400" b="1">
                <a:latin typeface="Tahoma" pitchFamily="34" charset="0"/>
              </a:rPr>
              <a:t>дсутни стилети</a:t>
            </a:r>
            <a:r>
              <a:rPr lang="sr-Latn-CS" sz="1400" b="1">
                <a:latin typeface="Tahoma" pitchFamily="34" charset="0"/>
              </a:rPr>
              <a:t> (</a:t>
            </a:r>
            <a:r>
              <a:rPr lang="sr-Latn-CS" sz="1400" b="1" i="1">
                <a:latin typeface="Tahoma" pitchFamily="34" charset="0"/>
              </a:rPr>
              <a:t>eminentio canini</a:t>
            </a:r>
            <a:r>
              <a:rPr lang="sr-Latn-CS" sz="1400" b="1">
                <a:latin typeface="Tahoma" pitchFamily="34" charset="0"/>
              </a:rPr>
              <a:t>)</a:t>
            </a:r>
          </a:p>
          <a:p>
            <a:pPr eaLnBrk="0" hangingPunct="0">
              <a:buFont typeface="Arial" pitchFamily="34" charset="0"/>
              <a:buChar char="-"/>
            </a:pPr>
            <a:r>
              <a:rPr lang="en-US" altLang="sr-Latn-CS" sz="1400" b="1">
                <a:latin typeface="Tahoma" pitchFamily="34" charset="0"/>
              </a:rPr>
              <a:t> Контура</a:t>
            </a:r>
            <a:r>
              <a:rPr lang="sr-Latn-CS" sz="1400" b="1">
                <a:latin typeface="Tahoma" pitchFamily="34" charset="0"/>
              </a:rPr>
              <a:t> </a:t>
            </a:r>
            <a:r>
              <a:rPr lang="en-US" altLang="sr-Latn-CS" sz="1400" b="1">
                <a:latin typeface="Tahoma" pitchFamily="34" charset="0"/>
              </a:rPr>
              <a:t>СОП</a:t>
            </a:r>
            <a:r>
              <a:rPr lang="sr-Latn-CS" sz="1400" b="1">
                <a:latin typeface="Tahoma" pitchFamily="34" charset="0"/>
              </a:rPr>
              <a:t> je </a:t>
            </a:r>
            <a:r>
              <a:rPr lang="en-US" altLang="sr-Latn-CS" sz="1400" b="1">
                <a:solidFill>
                  <a:srgbClr val="FF0000"/>
                </a:solidFill>
                <a:latin typeface="Tahoma" pitchFamily="34" charset="0"/>
              </a:rPr>
              <a:t>КРУЖНОГ</a:t>
            </a:r>
            <a:r>
              <a:rPr lang="sr-Latn-CS" sz="1400" b="1">
                <a:latin typeface="Tahoma" pitchFamily="34" charset="0"/>
              </a:rPr>
              <a:t> </a:t>
            </a:r>
            <a:r>
              <a:rPr lang="en-US" altLang="sr-Latn-CS" sz="1400" b="1">
                <a:latin typeface="Tahoma" pitchFamily="34" charset="0"/>
              </a:rPr>
              <a:t>облика</a:t>
            </a:r>
            <a:r>
              <a:rPr lang="sr-Latn-CS" sz="1400" b="1">
                <a:latin typeface="Tahoma" pitchFamily="34" charset="0"/>
              </a:rPr>
              <a:t>.</a:t>
            </a:r>
          </a:p>
          <a:p>
            <a:pPr eaLnBrk="0" hangingPunct="0">
              <a:buFont typeface="Arial" pitchFamily="34" charset="0"/>
              <a:buChar char="-"/>
            </a:pPr>
            <a:endParaRPr 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</a:rPr>
              <a:t>* Корен сличан корену млечног горњег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 централног секутића, али дужи и 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 лабијално инклиниран у апикалној трећини</a:t>
            </a:r>
          </a:p>
        </p:txBody>
      </p:sp>
      <p:sp>
        <p:nvSpPr>
          <p:cNvPr id="39940" name="Text Box 7"/>
          <p:cNvSpPr txBox="1">
            <a:spLocks noChangeArrowheads="1"/>
          </p:cNvSpPr>
          <p:nvPr/>
        </p:nvSpPr>
        <p:spPr bwMode="auto">
          <a:xfrm>
            <a:off x="4343400" y="5791200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39941" name="Text Box 8"/>
          <p:cNvSpPr txBox="1">
            <a:spLocks noChangeArrowheads="1"/>
          </p:cNvSpPr>
          <p:nvPr/>
        </p:nvSpPr>
        <p:spPr bwMode="auto">
          <a:xfrm>
            <a:off x="6629400" y="57912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39942" name="Oval 10"/>
          <p:cNvSpPr>
            <a:spLocks noChangeArrowheads="1"/>
          </p:cNvSpPr>
          <p:nvPr/>
        </p:nvSpPr>
        <p:spPr bwMode="auto">
          <a:xfrm>
            <a:off x="4648200" y="4649788"/>
            <a:ext cx="1676400" cy="1447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sr-Cyrl-CS">
              <a:solidFill>
                <a:srgbClr val="FF0000"/>
              </a:solidFill>
            </a:endParaRPr>
          </a:p>
        </p:txBody>
      </p:sp>
      <p:sp>
        <p:nvSpPr>
          <p:cNvPr id="39943" name="AutoShape 11"/>
          <p:cNvSpPr>
            <a:spLocks noChangeArrowheads="1"/>
          </p:cNvSpPr>
          <p:nvPr/>
        </p:nvSpPr>
        <p:spPr bwMode="auto">
          <a:xfrm rot="-5400000">
            <a:off x="4586288" y="2349500"/>
            <a:ext cx="685800" cy="257175"/>
          </a:xfrm>
          <a:prstGeom prst="leftRightArrow">
            <a:avLst>
              <a:gd name="adj1" fmla="val 50000"/>
              <a:gd name="adj2" fmla="val 5328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39944" name="AutoShape 12"/>
          <p:cNvSpPr>
            <a:spLocks noChangeArrowheads="1"/>
          </p:cNvSpPr>
          <p:nvPr/>
        </p:nvSpPr>
        <p:spPr bwMode="auto">
          <a:xfrm>
            <a:off x="5867400" y="2287588"/>
            <a:ext cx="376238" cy="257175"/>
          </a:xfrm>
          <a:prstGeom prst="leftRightArrow">
            <a:avLst>
              <a:gd name="adj1" fmla="val 50000"/>
              <a:gd name="adj2" fmla="val 2923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39945" name="Rectangle 14"/>
          <p:cNvSpPr>
            <a:spLocks noChangeArrowheads="1"/>
          </p:cNvSpPr>
          <p:nvPr/>
        </p:nvSpPr>
        <p:spPr bwMode="auto">
          <a:xfrm>
            <a:off x="4171950" y="204788"/>
            <a:ext cx="48879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ГОРЊИ ОЧЊАК</a:t>
            </a:r>
            <a:endParaRPr lang="sr-Latn-CS" altLang="en-US" sz="320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>
          <a:xfrm>
            <a:off x="4265613" y="1295400"/>
            <a:ext cx="4860925" cy="5410200"/>
          </a:xfrm>
          <a:ln w="12700">
            <a:solidFill>
              <a:srgbClr val="FFFF00"/>
            </a:solidFill>
          </a:ln>
        </p:spPr>
      </p:pic>
      <p:sp>
        <p:nvSpPr>
          <p:cNvPr id="41986" name="Rectangle 3"/>
          <p:cNvSpPr>
            <a:spLocks noChangeArrowheads="1"/>
          </p:cNvSpPr>
          <p:nvPr/>
        </p:nvSpPr>
        <p:spPr bwMode="auto">
          <a:xfrm>
            <a:off x="287338" y="461963"/>
            <a:ext cx="40894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sz="1400" b="1">
                <a:latin typeface="Tahoma" pitchFamily="34" charset="0"/>
              </a:rPr>
              <a:t>Почетак калцификације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5 месец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in utero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Формирана круна 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9. мес. постнатално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Ерупција                  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16</a:t>
            </a:r>
            <a:r>
              <a:rPr lang="en-US" altLang="sr-Cyrl-CS" sz="1400" b="1">
                <a:solidFill>
                  <a:srgbClr val="27C07A"/>
                </a:solidFill>
                <a:latin typeface="Tahoma" pitchFamily="34" charset="0"/>
              </a:rPr>
              <a:t>.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- 20</a:t>
            </a:r>
            <a:r>
              <a:rPr lang="en-US" altLang="sr-Cyrl-CS" sz="1400" b="1">
                <a:solidFill>
                  <a:srgbClr val="27C07A"/>
                </a:solidFill>
                <a:latin typeface="Tahoma" pitchFamily="34" charset="0"/>
              </a:rPr>
              <a:t>.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 месеци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Завршен раст корена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2.5 - 3. године</a:t>
            </a:r>
          </a:p>
          <a:p>
            <a:pPr eaLnBrk="0" hangingPunct="0"/>
            <a:r>
              <a:rPr lang="sr-Latn-CS" sz="1400" b="1">
                <a:solidFill>
                  <a:srgbClr val="FFFF00"/>
                </a:solidFill>
                <a:latin typeface="Tahoma" pitchFamily="34" charset="0"/>
              </a:rPr>
              <a:t>                                       </a:t>
            </a:r>
          </a:p>
        </p:txBody>
      </p:sp>
      <p:sp>
        <p:nvSpPr>
          <p:cNvPr id="41987" name="Rectangle 4"/>
          <p:cNvSpPr>
            <a:spLocks noChangeArrowheads="1"/>
          </p:cNvSpPr>
          <p:nvPr/>
        </p:nvSpPr>
        <p:spPr bwMode="auto">
          <a:xfrm>
            <a:off x="1371600" y="3276600"/>
            <a:ext cx="60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41988" name="Text Box 6"/>
          <p:cNvSpPr txBox="1">
            <a:spLocks noChangeArrowheads="1"/>
          </p:cNvSpPr>
          <p:nvPr/>
        </p:nvSpPr>
        <p:spPr bwMode="auto">
          <a:xfrm>
            <a:off x="219075" y="2384425"/>
            <a:ext cx="4368800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Latn-CS" b="1">
                <a:solidFill>
                  <a:srgbClr val="27C07A"/>
                </a:solidFill>
                <a:latin typeface="Tahoma" pitchFamily="34" charset="0"/>
              </a:rPr>
              <a:t>СПЕЦИФИЧНОСТ</a:t>
            </a:r>
          </a:p>
          <a:p>
            <a:pPr eaLnBrk="0" hangingPunct="0"/>
            <a:r>
              <a:rPr lang="en-US" altLang="sr-Latn-CS" b="1">
                <a:solidFill>
                  <a:srgbClr val="27C07A"/>
                </a:solidFill>
                <a:latin typeface="Tahoma" pitchFamily="34" charset="0"/>
              </a:rPr>
              <a:t>(разлике у односу на горњи):</a:t>
            </a:r>
          </a:p>
          <a:p>
            <a:pPr eaLnBrk="0" hangingPunct="0"/>
            <a:endParaRPr lang="sr-Latn-CS" sz="1400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r>
              <a:rPr lang="sr-Latn-CS" sz="1400" b="1">
                <a:latin typeface="Tahoma" pitchFamily="34" charset="0"/>
              </a:rPr>
              <a:t>- </a:t>
            </a:r>
            <a:r>
              <a:rPr lang="en-US" altLang="sr-Latn-CS" sz="1400" b="1">
                <a:latin typeface="Tahoma" pitchFamily="34" charset="0"/>
              </a:rPr>
              <a:t>Лабио-орална, као и мезиодистална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</a:t>
            </a:r>
            <a:r>
              <a:rPr lang="sr-Latn-CS" sz="1400" b="1">
                <a:latin typeface="Tahoma" pitchFamily="34" charset="0"/>
              </a:rPr>
              <a:t>ширина круне мања</a:t>
            </a:r>
          </a:p>
          <a:p>
            <a:pPr eaLnBrk="0" hangingPunct="0"/>
            <a:endParaRPr lang="sr-Latn-CS" sz="14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-"/>
            </a:pPr>
            <a:r>
              <a:rPr lang="sr-Latn-CS" sz="1400" b="1">
                <a:latin typeface="Tahoma" pitchFamily="34" charset="0"/>
              </a:rPr>
              <a:t> Висина круне већа </a:t>
            </a:r>
            <a:r>
              <a:rPr lang="en-US" altLang="sr-Latn-CS" sz="1400" b="1">
                <a:latin typeface="Tahoma" pitchFamily="34" charset="0"/>
              </a:rPr>
              <a:t>у односу на сагиталну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ширину, супротно горњем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Облик круне је “стреласт”.</a:t>
            </a:r>
          </a:p>
          <a:p>
            <a:pPr eaLnBrk="0" hangingPunct="0">
              <a:buFont typeface="Arial" pitchFamily="34" charset="0"/>
              <a:buChar char="-"/>
            </a:pPr>
            <a:endParaRPr lang="en-US" altLang="sr-Latn-CS" sz="14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-"/>
            </a:pPr>
            <a:r>
              <a:rPr lang="en-US" altLang="sr-Latn-CS" sz="1400" b="1">
                <a:latin typeface="Tahoma" pitchFamily="34" charset="0"/>
              </a:rPr>
              <a:t> Дистални квржични гребен, цингулум,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прокс. маргинални гребени и 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цервикални гребен су слабије изражени</a:t>
            </a:r>
          </a:p>
          <a:p>
            <a:pPr eaLnBrk="0" hangingPunct="0"/>
            <a:r>
              <a:rPr lang="en-US" altLang="sr-Latn-CS" sz="1600" b="1">
                <a:latin typeface="Tahoma" pitchFamily="34" charset="0"/>
              </a:rPr>
              <a:t/>
            </a:r>
            <a:br>
              <a:rPr lang="en-US" altLang="sr-Latn-CS" sz="16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- </a:t>
            </a:r>
            <a:r>
              <a:rPr lang="sr-Latn-CS" sz="1400" b="1">
                <a:latin typeface="Tahoma" pitchFamily="34" charset="0"/>
              </a:rPr>
              <a:t>Контура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СОП</a:t>
            </a:r>
            <a:r>
              <a:rPr lang="sr-Latn-CS" sz="1400" b="1">
                <a:latin typeface="Tahoma" pitchFamily="34" charset="0"/>
              </a:rPr>
              <a:t> је </a:t>
            </a:r>
            <a:r>
              <a:rPr lang="sr-Latn-CS" sz="1400" b="1">
                <a:solidFill>
                  <a:srgbClr val="FF0000"/>
                </a:solidFill>
                <a:latin typeface="Tahoma" pitchFamily="34" charset="0"/>
              </a:rPr>
              <a:t>ОВАЛНОГ</a:t>
            </a:r>
            <a:r>
              <a:rPr lang="sr-Latn-CS" sz="1400" b="1">
                <a:latin typeface="Tahoma" pitchFamily="34" charset="0"/>
              </a:rPr>
              <a:t> облика</a:t>
            </a:r>
          </a:p>
          <a:p>
            <a:pPr eaLnBrk="0" hangingPunct="0">
              <a:buFont typeface="Arial" pitchFamily="34" charset="0"/>
              <a:buChar char="-"/>
            </a:pPr>
            <a:endParaRPr lang="sr-Latn-CS" sz="14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-"/>
            </a:pPr>
            <a:r>
              <a:rPr lang="sr-Latn-CS" sz="1400" b="1">
                <a:latin typeface="Tahoma" pitchFamily="34" charset="0"/>
              </a:rPr>
              <a:t> </a:t>
            </a:r>
            <a:r>
              <a:rPr lang="en-US" altLang="sr-Latn-CS" sz="1400" b="1">
                <a:latin typeface="Tahoma" pitchFamily="34" charset="0"/>
              </a:rPr>
              <a:t>Корен је краћи, али такође лабијално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инклиниран, у апикалној трећини</a:t>
            </a:r>
          </a:p>
        </p:txBody>
      </p:sp>
      <p:sp>
        <p:nvSpPr>
          <p:cNvPr id="41989" name="Text Box 8"/>
          <p:cNvSpPr txBox="1">
            <a:spLocks noChangeArrowheads="1"/>
          </p:cNvSpPr>
          <p:nvPr/>
        </p:nvSpPr>
        <p:spPr bwMode="auto">
          <a:xfrm>
            <a:off x="4341813" y="6172200"/>
            <a:ext cx="354012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41990" name="Text Box 9"/>
          <p:cNvSpPr txBox="1">
            <a:spLocks noChangeArrowheads="1"/>
          </p:cNvSpPr>
          <p:nvPr/>
        </p:nvSpPr>
        <p:spPr bwMode="auto">
          <a:xfrm>
            <a:off x="6780213" y="61722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41991" name="AutoShape 11"/>
          <p:cNvSpPr>
            <a:spLocks noChangeArrowheads="1"/>
          </p:cNvSpPr>
          <p:nvPr/>
        </p:nvSpPr>
        <p:spPr bwMode="auto">
          <a:xfrm rot="5400000">
            <a:off x="4707731" y="1585119"/>
            <a:ext cx="544513" cy="257175"/>
          </a:xfrm>
          <a:prstGeom prst="leftRightArrow">
            <a:avLst>
              <a:gd name="adj1" fmla="val 50000"/>
              <a:gd name="adj2" fmla="val 4230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992" name="AutoShape 12"/>
          <p:cNvSpPr>
            <a:spLocks noChangeArrowheads="1"/>
          </p:cNvSpPr>
          <p:nvPr/>
        </p:nvSpPr>
        <p:spPr bwMode="auto">
          <a:xfrm>
            <a:off x="6018213" y="1600200"/>
            <a:ext cx="376237" cy="257175"/>
          </a:xfrm>
          <a:prstGeom prst="leftRightArrow">
            <a:avLst>
              <a:gd name="adj1" fmla="val 50000"/>
              <a:gd name="adj2" fmla="val 29232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41993" name="Oval 13"/>
          <p:cNvSpPr>
            <a:spLocks noChangeArrowheads="1"/>
          </p:cNvSpPr>
          <p:nvPr/>
        </p:nvSpPr>
        <p:spPr bwMode="auto">
          <a:xfrm>
            <a:off x="4570413" y="5105400"/>
            <a:ext cx="1828800" cy="15240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sr-Cyrl-CS">
              <a:solidFill>
                <a:srgbClr val="FF0000"/>
              </a:solidFill>
            </a:endParaRPr>
          </a:p>
        </p:txBody>
      </p:sp>
      <p:sp>
        <p:nvSpPr>
          <p:cNvPr id="41994" name="Rectangle 14"/>
          <p:cNvSpPr>
            <a:spLocks noChangeArrowheads="1"/>
          </p:cNvSpPr>
          <p:nvPr/>
        </p:nvSpPr>
        <p:spPr bwMode="auto">
          <a:xfrm>
            <a:off x="4191000" y="304800"/>
            <a:ext cx="47355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ДОЊИ ОЧЊАК</a:t>
            </a:r>
            <a:endParaRPr lang="sr-Latn-CS" altLang="en-US" sz="320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1995" name="Text Box 17"/>
          <p:cNvSpPr txBox="1">
            <a:spLocks noChangeArrowheads="1"/>
          </p:cNvSpPr>
          <p:nvPr/>
        </p:nvSpPr>
        <p:spPr bwMode="auto">
          <a:xfrm>
            <a:off x="363538" y="1536700"/>
            <a:ext cx="3300412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altLang="en-US" b="1">
                <a:latin typeface="Tahoma" pitchFamily="34" charset="0"/>
                <a:cs typeface="Tahoma" pitchFamily="34" charset="0"/>
              </a:rPr>
              <a:t>Номенклатура      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  <a:cs typeface="Tahoma" pitchFamily="34" charset="0"/>
              </a:rPr>
              <a:t>* млечни доњи десни очњак:   83</a:t>
            </a:r>
            <a:endParaRPr lang="sr-Latn-CS" altLang="en-US" sz="1400" b="1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en-US" altLang="en-US" b="1">
                <a:latin typeface="Tahoma" pitchFamily="34" charset="0"/>
                <a:cs typeface="Tahoma" pitchFamily="34" charset="0"/>
                <a:sym typeface="Arial" pitchFamily="34" charset="0"/>
              </a:rPr>
              <a:t>* </a:t>
            </a:r>
            <a:r>
              <a:rPr lang="en-US" altLang="en-US" sz="1400" b="1">
                <a:latin typeface="Tahoma" pitchFamily="34" charset="0"/>
                <a:cs typeface="Tahoma" pitchFamily="34" charset="0"/>
                <a:sym typeface="Arial" pitchFamily="34" charset="0"/>
              </a:rPr>
              <a:t>млечни дорњи леви очњак:  73</a:t>
            </a:r>
            <a:endParaRPr lang="sr-Latn-CS" altLang="en-US" sz="1400" b="1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943600" y="381000"/>
            <a:ext cx="3048000" cy="4389438"/>
          </a:xfrm>
          <a:ln>
            <a:solidFill>
              <a:srgbClr val="FFFF00"/>
            </a:solidFill>
          </a:ln>
        </p:spPr>
      </p:pic>
      <p:sp>
        <p:nvSpPr>
          <p:cNvPr id="44034" name="Text Box 3"/>
          <p:cNvSpPr txBox="1">
            <a:spLocks noChangeArrowheads="1"/>
          </p:cNvSpPr>
          <p:nvPr/>
        </p:nvSpPr>
        <p:spPr bwMode="auto">
          <a:xfrm>
            <a:off x="6705600" y="1066800"/>
            <a:ext cx="1282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sr-Latn-CS" sz="1400" b="1">
                <a:solidFill>
                  <a:srgbClr val="FF0000"/>
                </a:solidFill>
              </a:rPr>
              <a:t>СЕКУТИЋИ</a:t>
            </a:r>
          </a:p>
        </p:txBody>
      </p:sp>
      <p:sp>
        <p:nvSpPr>
          <p:cNvPr id="44035" name="Text Box 4"/>
          <p:cNvSpPr txBox="1">
            <a:spLocks noChangeArrowheads="1"/>
          </p:cNvSpPr>
          <p:nvPr/>
        </p:nvSpPr>
        <p:spPr bwMode="auto">
          <a:xfrm rot="-1914406">
            <a:off x="7735888" y="709613"/>
            <a:ext cx="160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Latn-CS" sz="1400" b="1">
                <a:solidFill>
                  <a:schemeClr val="bg2"/>
                </a:solidFill>
              </a:rPr>
              <a:t>        O</a:t>
            </a:r>
            <a:r>
              <a:rPr lang="en-US" altLang="sr-Latn-CS" sz="1400" b="1">
                <a:solidFill>
                  <a:schemeClr val="bg2"/>
                </a:solidFill>
              </a:rPr>
              <a:t>ЧЊАЦИ</a:t>
            </a: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457200" y="1981200"/>
            <a:ext cx="43021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sr-Latn-CS" altLang="en-US" sz="24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КЛАСА МЛЕЧНИХ МОЛАРА</a:t>
            </a:r>
            <a:endParaRPr lang="sr-Latn-CS" altLang="en-US" sz="2400" b="1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457200" y="2667000"/>
            <a:ext cx="4572000" cy="18780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sr-Cyrl-C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ПРВИ МЛЕЧНИ МОЛАР АТИПИЧАН</a:t>
            </a:r>
            <a:r>
              <a:rPr lang="sr-Cyrl-CS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  <a:endParaRPr lang="sr-Cyrl-CS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r>
              <a:rPr lang="sr-Cyrl-CS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(личи на премолар)    </a:t>
            </a:r>
            <a:endParaRPr lang="sr-Cyrl-C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endParaRPr lang="sr-Cyrl-C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r>
              <a:rPr lang="sr-Cyrl-CS" b="1">
                <a:solidFill>
                  <a:srgbClr val="9537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ДРУГИ МЛЕЧНИ МОЛАР ЈЕ </a:t>
            </a:r>
            <a:r>
              <a:rPr lang="sr-Cyrl-CS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МОЛАРИФОРМАН</a:t>
            </a:r>
            <a:endParaRPr lang="sr-Cyrl-C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sr-Cyrl-CS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4038" name="AutoShape 7"/>
          <p:cNvSpPr>
            <a:spLocks noChangeArrowheads="1"/>
          </p:cNvSpPr>
          <p:nvPr/>
        </p:nvSpPr>
        <p:spPr bwMode="auto">
          <a:xfrm>
            <a:off x="6781800" y="3352800"/>
            <a:ext cx="333375" cy="457200"/>
          </a:xfrm>
          <a:prstGeom prst="upArrow">
            <a:avLst>
              <a:gd name="adj1" fmla="val 50000"/>
              <a:gd name="adj2" fmla="val 3426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44039" name="AutoShape 8"/>
          <p:cNvSpPr>
            <a:spLocks noChangeArrowheads="1"/>
          </p:cNvSpPr>
          <p:nvPr/>
        </p:nvSpPr>
        <p:spPr bwMode="auto">
          <a:xfrm>
            <a:off x="7239000" y="3352800"/>
            <a:ext cx="333375" cy="457200"/>
          </a:xfrm>
          <a:prstGeom prst="upArrow">
            <a:avLst>
              <a:gd name="adj1" fmla="val 50000"/>
              <a:gd name="adj2" fmla="val 3426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44040" name="AutoShape 9"/>
          <p:cNvSpPr>
            <a:spLocks noChangeArrowheads="1"/>
          </p:cNvSpPr>
          <p:nvPr/>
        </p:nvSpPr>
        <p:spPr bwMode="auto">
          <a:xfrm rot="10800000">
            <a:off x="6781800" y="1600200"/>
            <a:ext cx="333375" cy="457200"/>
          </a:xfrm>
          <a:prstGeom prst="upArrow">
            <a:avLst>
              <a:gd name="adj1" fmla="val 50000"/>
              <a:gd name="adj2" fmla="val 3426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44041" name="AutoShape 10"/>
          <p:cNvSpPr>
            <a:spLocks noChangeArrowheads="1"/>
          </p:cNvSpPr>
          <p:nvPr/>
        </p:nvSpPr>
        <p:spPr bwMode="auto">
          <a:xfrm rot="10800000">
            <a:off x="7239000" y="1600200"/>
            <a:ext cx="333375" cy="457200"/>
          </a:xfrm>
          <a:prstGeom prst="upArrow">
            <a:avLst>
              <a:gd name="adj1" fmla="val 50000"/>
              <a:gd name="adj2" fmla="val 3426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44042" name="Text Box 11"/>
          <p:cNvSpPr txBox="1">
            <a:spLocks noChangeArrowheads="1"/>
          </p:cNvSpPr>
          <p:nvPr/>
        </p:nvSpPr>
        <p:spPr bwMode="auto">
          <a:xfrm>
            <a:off x="936625" y="58594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sr-Cyrl-CS"/>
          </a:p>
        </p:txBody>
      </p:sp>
      <p:sp>
        <p:nvSpPr>
          <p:cNvPr id="44043" name="Text Box 12"/>
          <p:cNvSpPr txBox="1">
            <a:spLocks noChangeArrowheads="1"/>
          </p:cNvSpPr>
          <p:nvPr/>
        </p:nvSpPr>
        <p:spPr bwMode="auto">
          <a:xfrm>
            <a:off x="762000" y="5029200"/>
            <a:ext cx="18415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sr-Latn-CS"/>
          </a:p>
          <a:p>
            <a:pPr eaLnBrk="0" hangingPunct="0">
              <a:spcBef>
                <a:spcPct val="50000"/>
              </a:spcBef>
            </a:pPr>
            <a:endParaRPr lang="sr-Cyrl-CS"/>
          </a:p>
        </p:txBody>
      </p:sp>
      <p:sp>
        <p:nvSpPr>
          <p:cNvPr id="44044" name="Text Box 14"/>
          <p:cNvSpPr txBox="1">
            <a:spLocks noChangeArrowheads="1"/>
          </p:cNvSpPr>
          <p:nvPr/>
        </p:nvSpPr>
        <p:spPr bwMode="auto">
          <a:xfrm>
            <a:off x="8686800" y="1000125"/>
            <a:ext cx="304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sr-Latn-CS" sz="1400" b="1">
                <a:solidFill>
                  <a:srgbClr val="FF0000"/>
                </a:solidFill>
              </a:rPr>
              <a:t>MO</a:t>
            </a:r>
            <a:r>
              <a:rPr lang="en-US" altLang="sr-Latn-CS" sz="1400" b="1">
                <a:solidFill>
                  <a:srgbClr val="FF0000"/>
                </a:solidFill>
              </a:rPr>
              <a:t>ЛАРИ</a:t>
            </a:r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252413" y="620713"/>
            <a:ext cx="4614862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sr-Cyrl-C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Примарна дентиција</a:t>
            </a:r>
            <a:endParaRPr lang="sr-Cyrl-CS" sz="32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9" name="Table 8"/>
          <p:cNvGraphicFramePr/>
          <p:nvPr/>
        </p:nvGraphicFramePr>
        <p:xfrm>
          <a:off x="471488" y="4795838"/>
          <a:ext cx="6736715" cy="1709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54555"/>
                <a:gridCol w="1165860"/>
                <a:gridCol w="1169035"/>
                <a:gridCol w="1165860"/>
                <a:gridCol w="1081405"/>
              </a:tblGrid>
              <a:tr h="246380">
                <a:tc row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Димензије зуба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ГОРЊИ МИОЛАРИ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ДОЊИ МОЛАРИ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536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први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други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први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други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Мезиодистална ширина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7.1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8.4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7.7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9.7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Лабио-орална ширина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8.5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10.0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7.0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8.7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Висина круне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5.1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5.7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6.0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5.5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Дужина корена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10.0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11.7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9.8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12.5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Укупна дужина зуба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15.1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17.4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15.8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>
                      <a:solidFill>
                        <a:schemeClr val="tx1"/>
                      </a:solidFill>
                      <a:prstDash val="soli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sr-Cyrl-RS" sz="1600" b="1" u="none">
                          <a:latin typeface="Calibri" panose="020F0502020204030204" charset="0"/>
                          <a:ea typeface="Calibri" panose="020F0502020204030204" charset="0"/>
                          <a:cs typeface="Calibri" panose="020F0502020204030204" charset="0"/>
                        </a:rPr>
                        <a:t>18.0</a:t>
                      </a:r>
                    </a:p>
                  </a:txBody>
                  <a:tcPr marL="0" marR="0" marT="0" marB="1">
                    <a:lnL w="12700" cap="flat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>
          <a:xfrm>
            <a:off x="4187825" y="1143000"/>
            <a:ext cx="4956175" cy="5486400"/>
          </a:xfrm>
          <a:ln w="12700">
            <a:solidFill>
              <a:srgbClr val="FFFF00"/>
            </a:solidFill>
          </a:ln>
        </p:spPr>
      </p:pic>
      <p:sp>
        <p:nvSpPr>
          <p:cNvPr id="46082" name="Text Box 3"/>
          <p:cNvSpPr txBox="1">
            <a:spLocks noChangeArrowheads="1"/>
          </p:cNvSpPr>
          <p:nvPr/>
        </p:nvSpPr>
        <p:spPr bwMode="auto">
          <a:xfrm>
            <a:off x="215900" y="2057400"/>
            <a:ext cx="41973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Latn-CS" sz="1400" b="1">
                <a:latin typeface="Tahoma" pitchFamily="34" charset="0"/>
              </a:rPr>
              <a:t>Почетак калцификације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5. месец in utero</a:t>
            </a:r>
          </a:p>
          <a:p>
            <a:pPr eaLnBrk="0" hangingPunct="0"/>
            <a:r>
              <a:rPr lang="sr-Latn-CS" sz="1400" b="1">
                <a:latin typeface="Tahoma" pitchFamily="34" charset="0"/>
              </a:rPr>
              <a:t>Формирана круна  </a:t>
            </a:r>
            <a:r>
              <a:rPr lang="sr-Latn-CS" altLang="en-US" sz="1400" b="1">
                <a:latin typeface="Tahoma" pitchFamily="34" charset="0"/>
              </a:rPr>
              <a:t>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6. мес</a:t>
            </a:r>
            <a:r>
              <a:rPr lang="sr-Latn-CS" altLang="en-US" sz="1400" b="1">
                <a:solidFill>
                  <a:srgbClr val="27C07A"/>
                </a:solidFill>
                <a:latin typeface="Tahoma" pitchFamily="34" charset="0"/>
              </a:rPr>
              <a:t>ец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 постнатално</a:t>
            </a:r>
          </a:p>
          <a:p>
            <a:pPr eaLnBrk="0" hangingPunct="0"/>
            <a:r>
              <a:rPr lang="sr-Latn-CS" sz="1400" b="1">
                <a:latin typeface="Tahoma" pitchFamily="34" charset="0"/>
              </a:rPr>
              <a:t>Ерупција      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12. – 16. месец постнатално</a:t>
            </a:r>
          </a:p>
          <a:p>
            <a:pPr eaLnBrk="0" hangingPunct="0"/>
            <a:r>
              <a:rPr lang="sr-Latn-CS" sz="1400" b="1">
                <a:latin typeface="Tahoma" pitchFamily="34" charset="0"/>
              </a:rPr>
              <a:t>Завршен раст корена </a:t>
            </a:r>
            <a:r>
              <a:rPr lang="sr-Latn-CS" altLang="en-US" sz="1400" b="1">
                <a:latin typeface="Tahoma" pitchFamily="34" charset="0"/>
              </a:rPr>
              <a:t>      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2. – 2.5  године</a:t>
            </a:r>
          </a:p>
        </p:txBody>
      </p:sp>
      <p:sp>
        <p:nvSpPr>
          <p:cNvPr id="46083" name="Text Box 4"/>
          <p:cNvSpPr txBox="1">
            <a:spLocks noChangeArrowheads="1"/>
          </p:cNvSpPr>
          <p:nvPr/>
        </p:nvSpPr>
        <p:spPr bwMode="auto">
          <a:xfrm>
            <a:off x="1431925" y="292735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46084" name="Text Box 7"/>
          <p:cNvSpPr txBox="1">
            <a:spLocks noChangeArrowheads="1"/>
          </p:cNvSpPr>
          <p:nvPr/>
        </p:nvSpPr>
        <p:spPr bwMode="auto">
          <a:xfrm>
            <a:off x="4479925" y="6059488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46085" name="Text Box 8"/>
          <p:cNvSpPr txBox="1">
            <a:spLocks noChangeArrowheads="1"/>
          </p:cNvSpPr>
          <p:nvPr/>
        </p:nvSpPr>
        <p:spPr bwMode="auto">
          <a:xfrm>
            <a:off x="6781800" y="60960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46086" name="AutoShape 10"/>
          <p:cNvSpPr>
            <a:spLocks noChangeArrowheads="1"/>
          </p:cNvSpPr>
          <p:nvPr/>
        </p:nvSpPr>
        <p:spPr bwMode="auto">
          <a:xfrm rot="1837132">
            <a:off x="4267200" y="2286000"/>
            <a:ext cx="519113" cy="304800"/>
          </a:xfrm>
          <a:prstGeom prst="rightArrow">
            <a:avLst>
              <a:gd name="adj1" fmla="val 50000"/>
              <a:gd name="adj2" fmla="val 42547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46087" name="AutoShape 11"/>
          <p:cNvSpPr>
            <a:spLocks noChangeArrowheads="1"/>
          </p:cNvSpPr>
          <p:nvPr/>
        </p:nvSpPr>
        <p:spPr bwMode="auto">
          <a:xfrm rot="-1256547">
            <a:off x="4419600" y="2971800"/>
            <a:ext cx="519113" cy="304800"/>
          </a:xfrm>
          <a:prstGeom prst="rightArrow">
            <a:avLst>
              <a:gd name="adj1" fmla="val 50000"/>
              <a:gd name="adj2" fmla="val 425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46088" name="AutoShape 12"/>
          <p:cNvSpPr>
            <a:spLocks noChangeArrowheads="1"/>
          </p:cNvSpPr>
          <p:nvPr/>
        </p:nvSpPr>
        <p:spPr bwMode="auto">
          <a:xfrm rot="-9068416">
            <a:off x="6400800" y="2819400"/>
            <a:ext cx="519113" cy="304800"/>
          </a:xfrm>
          <a:prstGeom prst="rightArrow">
            <a:avLst>
              <a:gd name="adj1" fmla="val 50000"/>
              <a:gd name="adj2" fmla="val 42547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46089" name="Text Box 13"/>
          <p:cNvSpPr txBox="1">
            <a:spLocks noChangeArrowheads="1"/>
          </p:cNvSpPr>
          <p:nvPr/>
        </p:nvSpPr>
        <p:spPr bwMode="auto">
          <a:xfrm>
            <a:off x="1600200" y="381000"/>
            <a:ext cx="5891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горњи први молар</a:t>
            </a:r>
          </a:p>
        </p:txBody>
      </p:sp>
      <p:sp>
        <p:nvSpPr>
          <p:cNvPr id="46090" name="Text Box 17"/>
          <p:cNvSpPr txBox="1">
            <a:spLocks noChangeArrowheads="1"/>
          </p:cNvSpPr>
          <p:nvPr/>
        </p:nvSpPr>
        <p:spPr bwMode="auto">
          <a:xfrm>
            <a:off x="287338" y="3200400"/>
            <a:ext cx="376237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altLang="en-US" b="1">
                <a:latin typeface="Tahoma" pitchFamily="34" charset="0"/>
                <a:cs typeface="Tahoma" pitchFamily="34" charset="0"/>
              </a:rPr>
              <a:t>Номенклатура      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  <a:cs typeface="Tahoma" pitchFamily="34" charset="0"/>
              </a:rPr>
              <a:t>* млечни горњи десни први молар: 54</a:t>
            </a:r>
            <a:endParaRPr lang="sr-Latn-CS" altLang="en-US" sz="1400" b="1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en-US" altLang="en-US" b="1">
                <a:latin typeface="Tahoma" pitchFamily="34" charset="0"/>
                <a:cs typeface="Tahoma" pitchFamily="34" charset="0"/>
                <a:sym typeface="Arial" pitchFamily="34" charset="0"/>
              </a:rPr>
              <a:t>* </a:t>
            </a:r>
            <a:r>
              <a:rPr lang="en-US" altLang="en-US" sz="1400" b="1">
                <a:latin typeface="Tahoma" pitchFamily="34" charset="0"/>
                <a:cs typeface="Tahoma" pitchFamily="34" charset="0"/>
                <a:sym typeface="Arial" pitchFamily="34" charset="0"/>
              </a:rPr>
              <a:t>млечни горњи леви први молар:  64</a:t>
            </a:r>
            <a:endParaRPr lang="sr-Latn-CS" altLang="en-US" sz="1400" b="1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>
          <a:xfrm>
            <a:off x="4187825" y="1143000"/>
            <a:ext cx="4956175" cy="5486400"/>
          </a:xfrm>
          <a:ln w="12700">
            <a:solidFill>
              <a:srgbClr val="FFFF00"/>
            </a:solidFill>
          </a:ln>
        </p:spPr>
      </p:pic>
      <p:sp>
        <p:nvSpPr>
          <p:cNvPr id="48130" name="Text Box 4"/>
          <p:cNvSpPr txBox="1">
            <a:spLocks noChangeArrowheads="1"/>
          </p:cNvSpPr>
          <p:nvPr/>
        </p:nvSpPr>
        <p:spPr bwMode="auto">
          <a:xfrm>
            <a:off x="1431925" y="292735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48131" name="Text Box 5"/>
          <p:cNvSpPr txBox="1">
            <a:spLocks noChangeArrowheads="1"/>
          </p:cNvSpPr>
          <p:nvPr/>
        </p:nvSpPr>
        <p:spPr bwMode="auto">
          <a:xfrm>
            <a:off x="215900" y="1903413"/>
            <a:ext cx="4227513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pitchFamily="34" charset="0"/>
              <a:buChar char="•"/>
            </a:pPr>
            <a:r>
              <a:rPr lang="en-US" altLang="sr-Latn-CS" sz="1400" b="1">
                <a:latin typeface="Tahoma" pitchFamily="34" charset="0"/>
              </a:rPr>
              <a:t> Круна показује највећу трансверзалну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ширину</a:t>
            </a:r>
            <a:r>
              <a:rPr lang="sr-Latn-CS" sz="1400" b="1">
                <a:latin typeface="Tahoma" pitchFamily="34" charset="0"/>
              </a:rPr>
              <a:t> </a:t>
            </a:r>
          </a:p>
          <a:p>
            <a:pPr eaLnBrk="0" hangingPunct="0">
              <a:buFont typeface="Arial" pitchFamily="34" charset="0"/>
              <a:buChar char="•"/>
            </a:pPr>
            <a:endParaRPr lang="sr-Latn-CS" sz="14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Latn-CS" sz="1400" b="1">
                <a:latin typeface="Tahoma" pitchFamily="34" charset="0"/>
              </a:rPr>
              <a:t> </a:t>
            </a:r>
            <a:r>
              <a:rPr lang="en-US" altLang="sr-Latn-CS" sz="1400" b="1">
                <a:latin typeface="Tahoma" pitchFamily="34" charset="0"/>
              </a:rPr>
              <a:t>Круну чине 2 квржице (БИКУСПИДАН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облик круне) : МБк и МПк</a:t>
            </a:r>
          </a:p>
          <a:p>
            <a:pPr eaLnBrk="0" hangingPunct="0">
              <a:buFont typeface="Arial" pitchFamily="34" charset="0"/>
              <a:buChar char="•"/>
            </a:pPr>
            <a:endParaRPr lang="en-US" altLang="sr-Latn-CS" sz="14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sr-Latn-CS" sz="1400" b="1">
                <a:latin typeface="Tahoma" pitchFamily="34" charset="0"/>
              </a:rPr>
              <a:t> Уместо треће, слабо развијене ДБк,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постоји </a:t>
            </a:r>
            <a:r>
              <a:rPr lang="en-US" altLang="sr-Latn-CS" sz="1400" b="1" u="sng">
                <a:latin typeface="Tahoma" pitchFamily="34" charset="0"/>
              </a:rPr>
              <a:t>стилет</a:t>
            </a:r>
            <a:r>
              <a:rPr lang="en-US" altLang="sr-Latn-CS" sz="1400" b="1">
                <a:latin typeface="Tahoma" pitchFamily="34" charset="0"/>
              </a:rPr>
              <a:t> на дисталном квржичном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гребену МБк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sr-Latn-CS" sz="1400" b="1">
                <a:latin typeface="Tahoma" pitchFamily="34" charset="0"/>
              </a:rPr>
              <a:t> Понекад уместо стилета, види се 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</a:t>
            </a:r>
            <a:r>
              <a:rPr lang="en-US" altLang="sr-Latn-CS" sz="1400" b="1" u="sng">
                <a:latin typeface="Tahoma" pitchFamily="34" charset="0"/>
              </a:rPr>
              <a:t>парастилет</a:t>
            </a:r>
            <a:r>
              <a:rPr lang="en-US" altLang="sr-Latn-CS" sz="1400" b="1">
                <a:latin typeface="Tahoma" pitchFamily="34" charset="0"/>
              </a:rPr>
              <a:t> на мезијалном квржичном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гребену МБк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sr-Latn-CS" sz="1400" b="1">
                <a:latin typeface="Tahoma" pitchFamily="34" charset="0"/>
              </a:rPr>
              <a:t> ДПк се ретко среће; понекад уместо ње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постоји </a:t>
            </a:r>
            <a:r>
              <a:rPr lang="en-US" altLang="sr-Latn-CS" sz="1400" b="1" u="sng">
                <a:latin typeface="Tahoma" pitchFamily="34" charset="0"/>
              </a:rPr>
              <a:t>нодуларни туберкулум</a:t>
            </a:r>
            <a:r>
              <a:rPr lang="en-US" altLang="sr-Latn-CS" sz="1400" b="1">
                <a:latin typeface="Tahoma" pitchFamily="34" charset="0"/>
              </a:rPr>
              <a:t> на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палатиналном делу дисталног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маргиналног гребена</a:t>
            </a:r>
            <a:endParaRPr lang="sr-Cyrl-CS" sz="1400" b="1">
              <a:latin typeface="Tahoma" pitchFamily="34" charset="0"/>
            </a:endParaRPr>
          </a:p>
        </p:txBody>
      </p:sp>
      <p:sp>
        <p:nvSpPr>
          <p:cNvPr id="48132" name="Text Box 7"/>
          <p:cNvSpPr txBox="1">
            <a:spLocks noChangeArrowheads="1"/>
          </p:cNvSpPr>
          <p:nvPr/>
        </p:nvSpPr>
        <p:spPr bwMode="auto">
          <a:xfrm>
            <a:off x="4479925" y="6059488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48133" name="Text Box 8"/>
          <p:cNvSpPr txBox="1">
            <a:spLocks noChangeArrowheads="1"/>
          </p:cNvSpPr>
          <p:nvPr/>
        </p:nvSpPr>
        <p:spPr bwMode="auto">
          <a:xfrm>
            <a:off x="6781800" y="60960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48134" name="AutoShape 10"/>
          <p:cNvSpPr>
            <a:spLocks noChangeArrowheads="1"/>
          </p:cNvSpPr>
          <p:nvPr/>
        </p:nvSpPr>
        <p:spPr bwMode="auto">
          <a:xfrm rot="1837132">
            <a:off x="4267200" y="2286000"/>
            <a:ext cx="519113" cy="304800"/>
          </a:xfrm>
          <a:prstGeom prst="rightArrow">
            <a:avLst>
              <a:gd name="adj1" fmla="val 50000"/>
              <a:gd name="adj2" fmla="val 42547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48135" name="AutoShape 11"/>
          <p:cNvSpPr>
            <a:spLocks noChangeArrowheads="1"/>
          </p:cNvSpPr>
          <p:nvPr/>
        </p:nvSpPr>
        <p:spPr bwMode="auto">
          <a:xfrm rot="-1256547">
            <a:off x="4419600" y="2971800"/>
            <a:ext cx="519113" cy="304800"/>
          </a:xfrm>
          <a:prstGeom prst="rightArrow">
            <a:avLst>
              <a:gd name="adj1" fmla="val 50000"/>
              <a:gd name="adj2" fmla="val 425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48136" name="AutoShape 12"/>
          <p:cNvSpPr>
            <a:spLocks noChangeArrowheads="1"/>
          </p:cNvSpPr>
          <p:nvPr/>
        </p:nvSpPr>
        <p:spPr bwMode="auto">
          <a:xfrm rot="-9068416">
            <a:off x="6400800" y="2819400"/>
            <a:ext cx="519113" cy="304800"/>
          </a:xfrm>
          <a:prstGeom prst="rightArrow">
            <a:avLst>
              <a:gd name="adj1" fmla="val 50000"/>
              <a:gd name="adj2" fmla="val 42547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48137" name="Text Box 13"/>
          <p:cNvSpPr txBox="1">
            <a:spLocks noChangeArrowheads="1"/>
          </p:cNvSpPr>
          <p:nvPr/>
        </p:nvSpPr>
        <p:spPr bwMode="auto">
          <a:xfrm>
            <a:off x="1600200" y="381000"/>
            <a:ext cx="5891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горњи први молар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>
          <a:xfrm>
            <a:off x="4187825" y="1143000"/>
            <a:ext cx="4956175" cy="5486400"/>
          </a:xfrm>
          <a:ln w="12700">
            <a:solidFill>
              <a:srgbClr val="FFFF00"/>
            </a:solidFill>
          </a:ln>
        </p:spPr>
      </p:pic>
      <p:sp>
        <p:nvSpPr>
          <p:cNvPr id="50178" name="Text Box 4"/>
          <p:cNvSpPr txBox="1">
            <a:spLocks noChangeArrowheads="1"/>
          </p:cNvSpPr>
          <p:nvPr/>
        </p:nvSpPr>
        <p:spPr bwMode="auto">
          <a:xfrm>
            <a:off x="1431925" y="292735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50179" name="Text Box 5"/>
          <p:cNvSpPr txBox="1">
            <a:spLocks noChangeArrowheads="1"/>
          </p:cNvSpPr>
          <p:nvPr/>
        </p:nvSpPr>
        <p:spPr bwMode="auto">
          <a:xfrm>
            <a:off x="71438" y="1219200"/>
            <a:ext cx="4227512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sr-Latn-CS" sz="1400" b="1" u="sng">
                <a:latin typeface="Tahoma" pitchFamily="34" charset="0"/>
              </a:rPr>
              <a:t>Букални аспект</a:t>
            </a:r>
            <a:r>
              <a:rPr lang="en-US" altLang="sr-Latn-CS" sz="1400" b="1">
                <a:latin typeface="Tahoma" pitchFamily="34" charset="0"/>
              </a:rPr>
              <a:t>: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</a:rPr>
              <a:t>- </a:t>
            </a:r>
            <a:r>
              <a:rPr lang="sr-Cyrl-CS" sz="1400" b="1">
                <a:latin typeface="Tahoma" pitchFamily="34" charset="0"/>
              </a:rPr>
              <a:t>Контура БП</a:t>
            </a:r>
            <a:r>
              <a:rPr lang="sr-Cyrl-CS" sz="1400" b="1">
                <a:solidFill>
                  <a:srgbClr val="FFFF00"/>
                </a:solidFill>
                <a:latin typeface="Tahoma" pitchFamily="34" charset="0"/>
              </a:rPr>
              <a:t> </a:t>
            </a:r>
            <a:r>
              <a:rPr lang="sr-Cyrl-CS" sz="1400" b="1">
                <a:solidFill>
                  <a:srgbClr val="FF0000"/>
                </a:solidFill>
                <a:latin typeface="Tahoma" pitchFamily="34" charset="0"/>
              </a:rPr>
              <a:t>правоугаоног </a:t>
            </a:r>
            <a:r>
              <a:rPr lang="sr-Cyrl-CS" sz="1400" b="1">
                <a:latin typeface="Tahoma" pitchFamily="34" charset="0"/>
              </a:rPr>
              <a:t>облика</a:t>
            </a:r>
          </a:p>
          <a:p>
            <a:pPr eaLnBrk="0" hangingPunct="0"/>
            <a:r>
              <a:rPr lang="en-US" altLang="sr-Cyrl-CS" sz="1400" b="1">
                <a:latin typeface="Tahoma" pitchFamily="34" charset="0"/>
              </a:rPr>
              <a:t>- Проксимални профили конвексни</a:t>
            </a:r>
          </a:p>
          <a:p>
            <a:pPr eaLnBrk="0" hangingPunct="0"/>
            <a:r>
              <a:rPr lang="en-US" altLang="sr-Cyrl-CS" sz="1400" b="1">
                <a:latin typeface="Tahoma" pitchFamily="34" charset="0"/>
              </a:rPr>
              <a:t>   Висина контуре на споју оклузалне и </a:t>
            </a:r>
            <a:br>
              <a:rPr lang="en-US" altLang="sr-Cyrl-CS" sz="1400" b="1">
                <a:latin typeface="Tahoma" pitchFamily="34" charset="0"/>
              </a:rPr>
            </a:br>
            <a:r>
              <a:rPr lang="en-US" altLang="sr-Cyrl-CS" sz="1400" b="1">
                <a:latin typeface="Tahoma" pitchFamily="34" charset="0"/>
              </a:rPr>
              <a:t>   средње трећине</a:t>
            </a:r>
          </a:p>
          <a:p>
            <a:pPr eaLnBrk="0" hangingPunct="0"/>
            <a:r>
              <a:rPr lang="en-US" altLang="sr-Cyrl-CS" sz="1400" b="1">
                <a:latin typeface="Tahoma" pitchFamily="34" charset="0"/>
              </a:rPr>
              <a:t>- Оклузални профил:</a:t>
            </a:r>
            <a:r>
              <a:rPr lang="sr-Cyrl-CS" sz="1400" b="1">
                <a:latin typeface="Tahoma" pitchFamily="34" charset="0"/>
              </a:rPr>
              <a:t> </a:t>
            </a:r>
            <a:r>
              <a:rPr lang="en-US" altLang="sr-Cyrl-CS" sz="1400" b="1">
                <a:latin typeface="Tahoma" pitchFamily="34" charset="0"/>
              </a:rPr>
              <a:t>в</a:t>
            </a:r>
            <a:r>
              <a:rPr lang="sr-Cyrl-CS" sz="1400" b="1">
                <a:latin typeface="Tahoma" pitchFamily="34" charset="0"/>
              </a:rPr>
              <a:t>рх </a:t>
            </a:r>
            <a:r>
              <a:rPr lang="sr-Cyrl-CS" sz="1400" b="1">
                <a:solidFill>
                  <a:srgbClr val="0DAEFF"/>
                </a:solidFill>
                <a:latin typeface="Tahoma" pitchFamily="34" charset="0"/>
              </a:rPr>
              <a:t>МБк</a:t>
            </a:r>
            <a:r>
              <a:rPr lang="sr-Cyrl-CS" sz="1400" b="1">
                <a:latin typeface="Tahoma" pitchFamily="34" charset="0"/>
              </a:rPr>
              <a:t> померен</a:t>
            </a:r>
            <a:br>
              <a:rPr lang="sr-Cyrl-CS" sz="1400" b="1">
                <a:latin typeface="Tahoma" pitchFamily="34" charset="0"/>
              </a:rPr>
            </a:br>
            <a:r>
              <a:rPr lang="sr-Cyrl-CS" sz="1400" b="1">
                <a:latin typeface="Tahoma" pitchFamily="34" charset="0"/>
              </a:rPr>
              <a:t>   дистално</a:t>
            </a:r>
            <a:r>
              <a:rPr lang="en-US" altLang="sr-Cyrl-CS" sz="1400" b="1">
                <a:latin typeface="Tahoma" pitchFamily="34" charset="0"/>
              </a:rPr>
              <a:t>, плитком браздом раздвојен од</a:t>
            </a:r>
            <a:br>
              <a:rPr lang="en-US" altLang="sr-Cyrl-CS" sz="1400" b="1">
                <a:latin typeface="Tahoma" pitchFamily="34" charset="0"/>
              </a:rPr>
            </a:br>
            <a:r>
              <a:rPr lang="en-US" altLang="sr-Cyrl-CS" sz="1400" b="1">
                <a:latin typeface="Tahoma" pitchFamily="34" charset="0"/>
              </a:rPr>
              <a:t>   слабо развијене </a:t>
            </a:r>
            <a:r>
              <a:rPr lang="en-US" altLang="sr-Cyrl-CS" sz="1400" b="1">
                <a:solidFill>
                  <a:srgbClr val="92D050"/>
                </a:solidFill>
                <a:latin typeface="Tahoma" pitchFamily="34" charset="0"/>
              </a:rPr>
              <a:t>ДБк</a:t>
            </a:r>
          </a:p>
          <a:p>
            <a:pPr eaLnBrk="0" hangingPunct="0"/>
            <a:r>
              <a:rPr lang="en-US" altLang="sr-Cyrl-CS" sz="1400" b="1">
                <a:latin typeface="Tahoma" pitchFamily="34" charset="0"/>
              </a:rPr>
              <a:t>-</a:t>
            </a:r>
            <a:r>
              <a:rPr lang="sr-Cyrl-CS" sz="1400" b="1">
                <a:latin typeface="Tahoma" pitchFamily="34" charset="0"/>
              </a:rPr>
              <a:t> Ток цервикалне линије </a:t>
            </a:r>
            <a:br>
              <a:rPr lang="sr-Cyrl-CS" sz="1400" b="1">
                <a:latin typeface="Tahoma" pitchFamily="34" charset="0"/>
              </a:rPr>
            </a:br>
            <a:r>
              <a:rPr lang="sr-Cyrl-CS" sz="1400" b="1">
                <a:latin typeface="Tahoma" pitchFamily="34" charset="0"/>
              </a:rPr>
              <a:t>  (у мезијалном делу показује </a:t>
            </a:r>
            <a:br>
              <a:rPr lang="sr-Cyrl-CS" sz="1400" b="1">
                <a:latin typeface="Tahoma" pitchFamily="34" charset="0"/>
              </a:rPr>
            </a:br>
            <a:r>
              <a:rPr lang="sr-Cyrl-CS" sz="1400" b="1">
                <a:latin typeface="Tahoma" pitchFamily="34" charset="0"/>
              </a:rPr>
              <a:t>   изражен апикални конвекситет) </a:t>
            </a:r>
            <a:br>
              <a:rPr lang="sr-Cyrl-CS" sz="1400" b="1">
                <a:latin typeface="Tahoma" pitchFamily="34" charset="0"/>
              </a:rPr>
            </a:br>
            <a:r>
              <a:rPr lang="sr-Cyrl-CS" sz="1400" b="1">
                <a:latin typeface="Tahoma" pitchFamily="34" charset="0"/>
              </a:rPr>
              <a:t>  </a:t>
            </a:r>
            <a:r>
              <a:rPr lang="en-US" altLang="sr-Cyrl-CS" sz="1400" b="1">
                <a:latin typeface="Tahoma" pitchFamily="34" charset="0"/>
              </a:rPr>
              <a:t>разлика у односу на сталне бочне зубе</a:t>
            </a:r>
          </a:p>
          <a:p>
            <a:pPr eaLnBrk="0" hangingPunct="0"/>
            <a:r>
              <a:rPr lang="en-US" altLang="sr-Cyrl-CS" sz="1400" b="1">
                <a:latin typeface="Tahoma" pitchFamily="34" charset="0"/>
              </a:rPr>
              <a:t>- Нема развојних бразди и депресија</a:t>
            </a:r>
          </a:p>
          <a:p>
            <a:pPr eaLnBrk="0" hangingPunct="0"/>
            <a:r>
              <a:rPr lang="en-US" altLang="sr-Cyrl-CS" sz="1400" b="1">
                <a:latin typeface="Tahoma" pitchFamily="34" charset="0"/>
              </a:rPr>
              <a:t>- Црвикални гребен је добро развијен,</a:t>
            </a:r>
            <a:br>
              <a:rPr lang="en-US" altLang="sr-Cyrl-CS" sz="1400" b="1">
                <a:latin typeface="Tahoma" pitchFamily="34" charset="0"/>
              </a:rPr>
            </a:br>
            <a:r>
              <a:rPr lang="en-US" altLang="sr-Cyrl-CS" sz="1400" b="1">
                <a:latin typeface="Tahoma" pitchFamily="34" charset="0"/>
              </a:rPr>
              <a:t>  нарочито мезијално</a:t>
            </a:r>
            <a:br>
              <a:rPr lang="en-US" altLang="sr-Cyrl-CS" sz="1400" b="1">
                <a:latin typeface="Tahoma" pitchFamily="34" charset="0"/>
              </a:rPr>
            </a:br>
            <a:r>
              <a:rPr lang="en-US" altLang="sr-Cyrl-CS" sz="1400" b="1">
                <a:latin typeface="Tahoma" pitchFamily="34" charset="0"/>
              </a:rPr>
              <a:t>  (ту је највећи конвекситет букал. површ.)</a:t>
            </a:r>
          </a:p>
          <a:p>
            <a:pPr eaLnBrk="0" hangingPunct="0"/>
            <a:endParaRPr lang="en-US" altLang="sr-Cyrl-CS" sz="1400" b="1">
              <a:latin typeface="Tahoma" pitchFamily="34" charset="0"/>
            </a:endParaRPr>
          </a:p>
          <a:p>
            <a:pPr eaLnBrk="0" hangingPunct="0"/>
            <a:r>
              <a:rPr lang="en-US" altLang="sr-Cyrl-CS" sz="1400" b="1">
                <a:latin typeface="Tahoma" pitchFamily="34" charset="0"/>
              </a:rPr>
              <a:t> 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sr-Cyrl-CS" sz="1400" b="1">
                <a:latin typeface="Tahoma" pitchFamily="34" charset="0"/>
              </a:rPr>
              <a:t> </a:t>
            </a:r>
            <a:r>
              <a:rPr lang="en-US" altLang="sr-Cyrl-CS" sz="1400" b="1">
                <a:latin typeface="Tahoma" pitchFamily="34" charset="0"/>
              </a:rPr>
              <a:t>Коренско стабло је кратко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sr-Cyrl-CS" sz="1400" b="1">
                <a:latin typeface="Tahoma" pitchFamily="34" charset="0"/>
              </a:rPr>
              <a:t> </a:t>
            </a:r>
            <a:r>
              <a:rPr lang="en-US" altLang="sr-Cyrl-CS" sz="1400" b="1">
                <a:latin typeface="Tahoma" pitchFamily="34" charset="0"/>
              </a:rPr>
              <a:t>Видљиве све т</a:t>
            </a:r>
            <a:r>
              <a:rPr lang="sr-Cyrl-CS" sz="1400" b="1">
                <a:latin typeface="Tahoma" pitchFamily="34" charset="0"/>
              </a:rPr>
              <a:t>ри коренске гране</a:t>
            </a:r>
            <a:r>
              <a:rPr lang="en-US" altLang="sr-Cyrl-CS" sz="1400" b="1">
                <a:latin typeface="Tahoma" pitchFamily="34" charset="0"/>
              </a:rPr>
              <a:t>:</a:t>
            </a:r>
            <a:br>
              <a:rPr lang="en-US" altLang="sr-Cyrl-CS" sz="1400" b="1">
                <a:latin typeface="Tahoma" pitchFamily="34" charset="0"/>
              </a:rPr>
            </a:br>
            <a:r>
              <a:rPr lang="en-US" altLang="sr-Cyrl-CS" sz="1400" b="1">
                <a:latin typeface="Tahoma" pitchFamily="34" charset="0"/>
              </a:rPr>
              <a:t>   палатинална, мезиобукална и</a:t>
            </a:r>
            <a:br>
              <a:rPr lang="en-US" altLang="sr-Cyrl-CS" sz="1400" b="1">
                <a:latin typeface="Tahoma" pitchFamily="34" charset="0"/>
              </a:rPr>
            </a:br>
            <a:r>
              <a:rPr lang="en-US" altLang="sr-Cyrl-CS" sz="1400" b="1">
                <a:latin typeface="Tahoma" pitchFamily="34" charset="0"/>
              </a:rPr>
              <a:t> дистобукална, које упадљиво дивергирају</a:t>
            </a:r>
          </a:p>
          <a:p>
            <a:pPr eaLnBrk="0" hangingPunct="0"/>
            <a:endParaRPr lang="en-US" altLang="sr-Cyrl-CS" sz="14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endParaRPr lang="sr-Cyrl-CS" sz="1400" b="1">
              <a:latin typeface="Tahoma" pitchFamily="34" charset="0"/>
            </a:endParaRPr>
          </a:p>
        </p:txBody>
      </p:sp>
      <p:sp>
        <p:nvSpPr>
          <p:cNvPr id="50180" name="Text Box 7"/>
          <p:cNvSpPr txBox="1">
            <a:spLocks noChangeArrowheads="1"/>
          </p:cNvSpPr>
          <p:nvPr/>
        </p:nvSpPr>
        <p:spPr bwMode="auto">
          <a:xfrm>
            <a:off x="4479925" y="6059488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50181" name="Text Box 8"/>
          <p:cNvSpPr txBox="1">
            <a:spLocks noChangeArrowheads="1"/>
          </p:cNvSpPr>
          <p:nvPr/>
        </p:nvSpPr>
        <p:spPr bwMode="auto">
          <a:xfrm>
            <a:off x="6781800" y="60960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50182" name="AutoShape 10"/>
          <p:cNvSpPr>
            <a:spLocks noChangeArrowheads="1"/>
          </p:cNvSpPr>
          <p:nvPr/>
        </p:nvSpPr>
        <p:spPr bwMode="auto">
          <a:xfrm rot="1837132">
            <a:off x="4267200" y="2286000"/>
            <a:ext cx="519113" cy="304800"/>
          </a:xfrm>
          <a:prstGeom prst="rightArrow">
            <a:avLst>
              <a:gd name="adj1" fmla="val 50000"/>
              <a:gd name="adj2" fmla="val 42547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183" name="AutoShape 11"/>
          <p:cNvSpPr>
            <a:spLocks noChangeArrowheads="1"/>
          </p:cNvSpPr>
          <p:nvPr/>
        </p:nvSpPr>
        <p:spPr bwMode="auto">
          <a:xfrm rot="-1256547">
            <a:off x="4419600" y="2971800"/>
            <a:ext cx="519113" cy="304800"/>
          </a:xfrm>
          <a:prstGeom prst="rightArrow">
            <a:avLst>
              <a:gd name="adj1" fmla="val 50000"/>
              <a:gd name="adj2" fmla="val 425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184" name="AutoShape 12"/>
          <p:cNvSpPr>
            <a:spLocks noChangeArrowheads="1"/>
          </p:cNvSpPr>
          <p:nvPr/>
        </p:nvSpPr>
        <p:spPr bwMode="auto">
          <a:xfrm rot="-9068416">
            <a:off x="6400800" y="2819400"/>
            <a:ext cx="519113" cy="304800"/>
          </a:xfrm>
          <a:prstGeom prst="rightArrow">
            <a:avLst>
              <a:gd name="adj1" fmla="val 50000"/>
              <a:gd name="adj2" fmla="val 42547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50185" name="Text Box 13"/>
          <p:cNvSpPr txBox="1">
            <a:spLocks noChangeArrowheads="1"/>
          </p:cNvSpPr>
          <p:nvPr/>
        </p:nvSpPr>
        <p:spPr bwMode="auto">
          <a:xfrm>
            <a:off x="1600200" y="381000"/>
            <a:ext cx="5891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горњи први молар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>
          <a:xfrm>
            <a:off x="4187825" y="1143000"/>
            <a:ext cx="4956175" cy="5486400"/>
          </a:xfrm>
          <a:ln w="12700">
            <a:solidFill>
              <a:srgbClr val="FFFF00"/>
            </a:solidFill>
          </a:ln>
        </p:spPr>
      </p:pic>
      <p:sp>
        <p:nvSpPr>
          <p:cNvPr id="52226" name="Text Box 4"/>
          <p:cNvSpPr txBox="1">
            <a:spLocks noChangeArrowheads="1"/>
          </p:cNvSpPr>
          <p:nvPr/>
        </p:nvSpPr>
        <p:spPr bwMode="auto">
          <a:xfrm>
            <a:off x="1431925" y="292735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52227" name="Text Box 5"/>
          <p:cNvSpPr txBox="1">
            <a:spLocks noChangeArrowheads="1"/>
          </p:cNvSpPr>
          <p:nvPr/>
        </p:nvSpPr>
        <p:spPr bwMode="auto">
          <a:xfrm>
            <a:off x="287338" y="1219200"/>
            <a:ext cx="4227512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sr-Latn-CS" sz="1400" b="1" u="sng">
                <a:latin typeface="Tahoma" pitchFamily="34" charset="0"/>
              </a:rPr>
              <a:t>Палатинални аспект</a:t>
            </a:r>
            <a:r>
              <a:rPr lang="en-US" altLang="sr-Latn-CS" sz="1400" b="1">
                <a:latin typeface="Tahoma" pitchFamily="34" charset="0"/>
              </a:rPr>
              <a:t>: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</a:rPr>
              <a:t>- Мањи од букалног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</a:rPr>
              <a:t>- Контура ПП је </a:t>
            </a:r>
            <a:r>
              <a:rPr lang="en-US" altLang="sr-Latn-CS" sz="1400" b="1">
                <a:solidFill>
                  <a:srgbClr val="FF0000"/>
                </a:solidFill>
                <a:latin typeface="Tahoma" pitchFamily="34" charset="0"/>
              </a:rPr>
              <a:t>трапезоидног</a:t>
            </a:r>
            <a:r>
              <a:rPr lang="en-US" altLang="sr-Latn-CS" sz="1400" b="1">
                <a:latin typeface="Tahoma" pitchFamily="34" charset="0"/>
              </a:rPr>
              <a:t> облика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</a:rPr>
              <a:t>- Проксимални профили су конвекснији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и јаче конвергирају ка церв. линији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</a:rPr>
              <a:t>- Стварни оклузални профил: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 - врх Пк и одговарајући сагитални</a:t>
            </a:r>
          </a:p>
          <a:p>
            <a:pPr eaLnBrk="0" hangingPunct="0"/>
            <a:r>
              <a:rPr lang="en-US" altLang="sr-Latn-CS" sz="1400" b="1">
                <a:latin typeface="Tahoma" pitchFamily="34" charset="0"/>
              </a:rPr>
              <a:t>     квжични гребени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- Оклузални профил у перспективи: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 - ДБк и дистални квржични гребен МБк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</a:rPr>
              <a:t>- Цервикална линија равнија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</a:rPr>
              <a:t>- Површина конвексна у целости</a:t>
            </a:r>
          </a:p>
          <a:p>
            <a:pPr eaLnBrk="0" hangingPunct="0"/>
            <a:r>
              <a:rPr lang="en-US" altLang="sr-Latn-CS" sz="1400" b="1">
                <a:latin typeface="Tahoma" pitchFamily="34" charset="0"/>
              </a:rPr>
              <a:t>  Висина контуре на споју средње и</a:t>
            </a:r>
            <a:br>
              <a:rPr lang="en-US" altLang="sr-Latn-CS" sz="1400" b="1">
                <a:latin typeface="Tahoma" pitchFamily="34" charset="0"/>
              </a:rPr>
            </a:br>
            <a:r>
              <a:rPr lang="en-US" altLang="sr-Latn-CS" sz="1400" b="1">
                <a:latin typeface="Tahoma" pitchFamily="34" charset="0"/>
              </a:rPr>
              <a:t>  цервикалне трећине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</a:rPr>
              <a:t>- Виде се све три коренске гране;</a:t>
            </a:r>
          </a:p>
          <a:p>
            <a:pPr eaLnBrk="0" hangingPunct="0"/>
            <a:r>
              <a:rPr lang="en-US" altLang="sr-Latn-CS" sz="1400" b="1">
                <a:latin typeface="Tahoma" pitchFamily="34" charset="0"/>
              </a:rPr>
              <a:t>   Палатинални корен је масиван</a:t>
            </a:r>
          </a:p>
          <a:p>
            <a:pPr eaLnBrk="0" hangingPunct="0"/>
            <a:endParaRPr lang="en-US" altLang="sr-Cyrl-CS" sz="14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endParaRPr lang="sr-Cyrl-CS" sz="1400" b="1">
              <a:latin typeface="Tahoma" pitchFamily="34" charset="0"/>
            </a:endParaRPr>
          </a:p>
        </p:txBody>
      </p:sp>
      <p:sp>
        <p:nvSpPr>
          <p:cNvPr id="52228" name="Text Box 7"/>
          <p:cNvSpPr txBox="1">
            <a:spLocks noChangeArrowheads="1"/>
          </p:cNvSpPr>
          <p:nvPr/>
        </p:nvSpPr>
        <p:spPr bwMode="auto">
          <a:xfrm>
            <a:off x="4479925" y="6059488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52229" name="Text Box 8"/>
          <p:cNvSpPr txBox="1">
            <a:spLocks noChangeArrowheads="1"/>
          </p:cNvSpPr>
          <p:nvPr/>
        </p:nvSpPr>
        <p:spPr bwMode="auto">
          <a:xfrm>
            <a:off x="6781800" y="60960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52230" name="AutoShape 10"/>
          <p:cNvSpPr>
            <a:spLocks noChangeArrowheads="1"/>
          </p:cNvSpPr>
          <p:nvPr/>
        </p:nvSpPr>
        <p:spPr bwMode="auto">
          <a:xfrm rot="1837132">
            <a:off x="4156075" y="3997325"/>
            <a:ext cx="519113" cy="304800"/>
          </a:xfrm>
          <a:prstGeom prst="rightArrow">
            <a:avLst>
              <a:gd name="adj1" fmla="val 50000"/>
              <a:gd name="adj2" fmla="val 42547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52231" name="Text Box 13"/>
          <p:cNvSpPr txBox="1">
            <a:spLocks noChangeArrowheads="1"/>
          </p:cNvSpPr>
          <p:nvPr/>
        </p:nvSpPr>
        <p:spPr bwMode="auto">
          <a:xfrm>
            <a:off x="1600200" y="381000"/>
            <a:ext cx="5891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горњи први молар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371600" y="509588"/>
            <a:ext cx="7185025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sr-Cyrl-C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Примарна дентиција </a:t>
            </a:r>
            <a:r>
              <a:rPr lang="sr-Latn-C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Latn-CS" sz="32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(dentes decidui s.lactici s. caduci )</a:t>
            </a:r>
            <a:endParaRPr lang="sr-Latn-CS" sz="32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8197" name="Object 5"/>
          <p:cNvGraphicFramePr>
            <a:graphicFrameLocks/>
          </p:cNvGraphicFramePr>
          <p:nvPr/>
        </p:nvGraphicFramePr>
        <p:xfrm>
          <a:off x="6019800" y="2133600"/>
          <a:ext cx="2922588" cy="422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r:id="rId3" imgW="2415600" imgH="3503880" progId="CorelDRAW.Graphic.13">
                  <p:embed/>
                </p:oleObj>
              </mc:Choice>
              <mc:Fallback>
                <p:oleObj r:id="rId3" imgW="2415600" imgH="3503880" progId="CorelDRAW.Graphic.13">
                  <p:embed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2133600"/>
                        <a:ext cx="2922588" cy="4227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914400" y="2014538"/>
            <a:ext cx="4876800" cy="4562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altLang="sr-Latn-CS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  <a:r>
              <a:rPr lang="sr-Latn-CS" b="1">
                <a:effectLst>
                  <a:outerShdw blurRad="38100" dist="38100" dir="2700000" algn="tl">
                    <a:srgbClr val="C0C0C0"/>
                  </a:outerShdw>
                </a:effectLst>
              </a:rPr>
              <a:t>Горњи зубни низ има облик</a:t>
            </a:r>
            <a:br>
              <a:rPr lang="sr-Latn-CS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b="1">
                <a:effectLst>
                  <a:outerShdw blurRad="38100" dist="38100" dir="2700000" algn="tl">
                    <a:srgbClr val="C0C0C0"/>
                  </a:outerShdw>
                </a:effectLst>
              </a:rPr>
              <a:t>  полукруга (шири од доњег)</a:t>
            </a:r>
          </a:p>
          <a:p>
            <a:pPr>
              <a:buFont typeface="Arial" pitchFamily="34" charset="0"/>
              <a:buChar char="•"/>
            </a:pPr>
            <a:endParaRPr lang="sr-Latn-C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sr-Latn-CS" b="1">
                <a:effectLst>
                  <a:outerShdw blurRad="38100" dist="38100" dir="2700000" algn="tl">
                    <a:srgbClr val="C0C0C0"/>
                  </a:outerShdw>
                </a:effectLst>
              </a:rPr>
              <a:t> Млечни зуби стоје правилно у </a:t>
            </a:r>
            <a:br>
              <a:rPr lang="sr-Latn-CS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b="1">
                <a:effectLst>
                  <a:outerShdw blurRad="38100" dist="38100" dir="2700000" algn="tl">
                    <a:srgbClr val="C0C0C0"/>
                  </a:outerShdw>
                </a:effectLst>
              </a:rPr>
              <a:t>  вилицама- 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</a:t>
            </a:r>
            <a:endParaRPr lang="sr-Latn-CS" altLang="en-U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sr-Latn-CS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у полукругу и никада нису изразито 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  <a:endParaRPr lang="sr-Latn-CS" altLang="en-U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sr-Latn-CS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збијени </a:t>
            </a:r>
            <a:endParaRPr lang="sr-Latn-C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endParaRPr lang="sr-Latn-C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sr-Latn-CS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Присутне су дијастеме ТРЕМЕ </a:t>
            </a:r>
            <a:endParaRPr lang="sr-Latn-C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sr-Latn-CS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(добар предзнак за несметану </a:t>
            </a: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смену зуба) </a:t>
            </a:r>
            <a:endParaRPr lang="sr-Latn-C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endParaRPr lang="sr-Latn-C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sr-Latn-CS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Оба зубна лука завршавају у истој </a:t>
            </a:r>
            <a:endParaRPr lang="sr-Latn-CS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sr-Latn-CS" b="1">
                <a:effectLst>
                  <a:outerShdw blurRad="38100" dist="38100" dir="2700000" algn="tl">
                    <a:srgbClr val="C0C0C0"/>
                  </a:outerShdw>
                </a:effectLst>
              </a:rPr>
              <a:t>  вертикалној равни- постлактална</a:t>
            </a:r>
            <a:br>
              <a:rPr lang="sr-Latn-CS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b="1">
                <a:effectLst>
                  <a:outerShdw blurRad="38100" dist="38100" dir="2700000" algn="tl">
                    <a:srgbClr val="C0C0C0"/>
                  </a:outerShdw>
                </a:effectLst>
              </a:rPr>
              <a:t>  раван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endParaRPr lang="sr-Latn-CS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>
          <a:xfrm>
            <a:off x="4187825" y="1066800"/>
            <a:ext cx="4956175" cy="5486400"/>
          </a:xfrm>
          <a:ln w="12700">
            <a:solidFill>
              <a:srgbClr val="FFFF00"/>
            </a:solidFill>
          </a:ln>
        </p:spPr>
      </p:pic>
      <p:sp>
        <p:nvSpPr>
          <p:cNvPr id="54274" name="Text Box 4"/>
          <p:cNvSpPr txBox="1">
            <a:spLocks noChangeArrowheads="1"/>
          </p:cNvSpPr>
          <p:nvPr/>
        </p:nvSpPr>
        <p:spPr bwMode="auto">
          <a:xfrm>
            <a:off x="1431925" y="292735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54275" name="Text Box 5"/>
          <p:cNvSpPr txBox="1">
            <a:spLocks noChangeArrowheads="1"/>
          </p:cNvSpPr>
          <p:nvPr/>
        </p:nvSpPr>
        <p:spPr bwMode="auto">
          <a:xfrm>
            <a:off x="215900" y="719138"/>
            <a:ext cx="5205413" cy="58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sr-Latn-CS" sz="1400" b="1" u="sng">
                <a:latin typeface="Tahoma" pitchFamily="34" charset="0"/>
              </a:rPr>
              <a:t>Мезијални аспект</a:t>
            </a:r>
            <a:r>
              <a:rPr lang="en-US" altLang="sr-Latn-CS" sz="1400" b="1">
                <a:latin typeface="Tahoma" pitchFamily="34" charset="0"/>
              </a:rPr>
              <a:t>: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Контура МП је </a:t>
            </a:r>
            <a:r>
              <a:rPr lang="en-US" altLang="sr-Latn-CS" sz="1400" b="1">
                <a:solidFill>
                  <a:srgbClr val="FF0000"/>
                </a:solidFill>
                <a:latin typeface="Tahoma" pitchFamily="34" charset="0"/>
                <a:sym typeface="Arial" pitchFamily="34" charset="0"/>
              </a:rPr>
              <a:t>ромбоидног</a:t>
            </a: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облика</a:t>
            </a:r>
          </a:p>
          <a:p>
            <a:pPr eaLnBrk="0" hangingPunct="0"/>
            <a:endParaRPr lang="en-US" altLang="sr-Latn-CS" sz="1400" b="1">
              <a:latin typeface="Tahoma" pitchFamily="34" charset="0"/>
              <a:sym typeface="Arial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Већа трансверзална ширина на нивоу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цервикалне линије у односу на 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оклузални профил</a:t>
            </a: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Присутан букоцервикални гребен</a:t>
            </a: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МБк и МПк нагнуте ка УОП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Проксимални профили су конвексни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и од висине контуре конвергирају ка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церв. линији или оклузално (посебно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букални)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Оклузални профил: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 - облика инверзног слова</a:t>
            </a:r>
            <a:r>
              <a:rPr lang="en-GB" altLang="sr-Latn-CS" sz="1400" b="1">
                <a:latin typeface="Tahoma" pitchFamily="34" charset="0"/>
                <a:sym typeface="Arial" pitchFamily="34" charset="0"/>
              </a:rPr>
              <a:t> “V”</a:t>
            </a:r>
            <a:br>
              <a:rPr lang="en-GB" altLang="sr-Latn-CS" sz="1400" b="1">
                <a:latin typeface="Tahoma" pitchFamily="34" charset="0"/>
                <a:sym typeface="Arial" pitchFamily="34" charset="0"/>
              </a:rPr>
            </a:br>
            <a:r>
              <a:rPr lang="en-GB" altLang="sr-Latn-CS" sz="1400" b="1">
                <a:latin typeface="Tahoma" pitchFamily="34" charset="0"/>
                <a:sym typeface="Arial" pitchFamily="34" charset="0"/>
              </a:rPr>
              <a:t>   </a:t>
            </a:r>
            <a:r>
              <a:rPr lang="en-US" altLang="en-GB" sz="1400" b="1">
                <a:latin typeface="Tahoma" pitchFamily="34" charset="0"/>
                <a:sym typeface="Arial" pitchFamily="34" charset="0"/>
              </a:rPr>
              <a:t>- маргинални гребен је релативно сужен</a:t>
            </a:r>
            <a:br>
              <a:rPr lang="en-US" altLang="en-GB" sz="1400" b="1">
                <a:latin typeface="Tahoma" pitchFamily="34" charset="0"/>
                <a:sym typeface="Arial" pitchFamily="34" charset="0"/>
              </a:rPr>
            </a:br>
            <a:r>
              <a:rPr lang="en-US" altLang="en-GB" sz="1400" b="1">
                <a:latin typeface="Tahoma" pitchFamily="34" charset="0"/>
                <a:sym typeface="Arial" pitchFamily="34" charset="0"/>
              </a:rPr>
              <a:t>   - МБк је знатно виша од МПк</a:t>
            </a:r>
          </a:p>
          <a:p>
            <a:pPr eaLnBrk="0" hangingPunct="0"/>
            <a:r>
              <a:rPr lang="en-US" altLang="en-GB" sz="1400" b="1">
                <a:latin typeface="Tahoma" pitchFamily="34" charset="0"/>
                <a:sym typeface="Arial" pitchFamily="34" charset="0"/>
              </a:rPr>
              <a:t>   - Мезиомаргинална бразда је оштра и</a:t>
            </a:r>
            <a:br>
              <a:rPr lang="en-US" altLang="en-GB" sz="1400" b="1">
                <a:latin typeface="Tahoma" pitchFamily="34" charset="0"/>
                <a:sym typeface="Arial" pitchFamily="34" charset="0"/>
              </a:rPr>
            </a:br>
            <a:r>
              <a:rPr lang="en-US" altLang="en-GB" sz="1400" b="1">
                <a:latin typeface="Tahoma" pitchFamily="34" charset="0"/>
                <a:sym typeface="Arial" pitchFamily="34" charset="0"/>
              </a:rPr>
              <a:t>      пресеца маргинални гребен (“усек”)</a:t>
            </a:r>
            <a:endParaRPr lang="en-US" altLang="sr-Latn-CS" sz="1400" b="1">
              <a:latin typeface="Tahoma" pitchFamily="34" charset="0"/>
            </a:endParaRP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Мезиобукални корен усмерен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 вестибуларно;</a:t>
            </a:r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Палатинални усмерен орално, 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изузимајући апикалну трећину, 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која благо инклинира букално </a:t>
            </a:r>
            <a:endParaRPr lang="sr-Cyrl-CS" sz="1400" b="1">
              <a:latin typeface="Tahoma" pitchFamily="34" charset="0"/>
            </a:endParaRPr>
          </a:p>
        </p:txBody>
      </p:sp>
      <p:sp>
        <p:nvSpPr>
          <p:cNvPr id="54276" name="Text Box 7"/>
          <p:cNvSpPr txBox="1">
            <a:spLocks noChangeArrowheads="1"/>
          </p:cNvSpPr>
          <p:nvPr/>
        </p:nvSpPr>
        <p:spPr bwMode="auto">
          <a:xfrm>
            <a:off x="4479925" y="6059488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54277" name="Text Box 8"/>
          <p:cNvSpPr txBox="1">
            <a:spLocks noChangeArrowheads="1"/>
          </p:cNvSpPr>
          <p:nvPr/>
        </p:nvSpPr>
        <p:spPr bwMode="auto">
          <a:xfrm>
            <a:off x="6781800" y="60960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54278" name="AutoShape 10"/>
          <p:cNvSpPr>
            <a:spLocks noChangeArrowheads="1"/>
          </p:cNvSpPr>
          <p:nvPr/>
        </p:nvSpPr>
        <p:spPr bwMode="auto">
          <a:xfrm rot="1837132">
            <a:off x="6440488" y="2095500"/>
            <a:ext cx="536575" cy="304800"/>
          </a:xfrm>
          <a:prstGeom prst="rightArrow">
            <a:avLst>
              <a:gd name="adj1" fmla="val 50000"/>
              <a:gd name="adj2" fmla="val 4250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54279" name="Text Box 13"/>
          <p:cNvSpPr txBox="1">
            <a:spLocks noChangeArrowheads="1"/>
          </p:cNvSpPr>
          <p:nvPr/>
        </p:nvSpPr>
        <p:spPr bwMode="auto">
          <a:xfrm>
            <a:off x="1600200" y="238125"/>
            <a:ext cx="5891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горњи први молар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>
          <a:xfrm>
            <a:off x="4187825" y="1066800"/>
            <a:ext cx="4956175" cy="5486400"/>
          </a:xfrm>
          <a:ln w="12700">
            <a:solidFill>
              <a:srgbClr val="FFFF00"/>
            </a:solidFill>
          </a:ln>
        </p:spPr>
      </p:pic>
      <p:sp>
        <p:nvSpPr>
          <p:cNvPr id="56322" name="Text Box 4"/>
          <p:cNvSpPr txBox="1">
            <a:spLocks noChangeArrowheads="1"/>
          </p:cNvSpPr>
          <p:nvPr/>
        </p:nvSpPr>
        <p:spPr bwMode="auto">
          <a:xfrm>
            <a:off x="1431925" y="292735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56323" name="Text Box 5"/>
          <p:cNvSpPr txBox="1">
            <a:spLocks noChangeArrowheads="1"/>
          </p:cNvSpPr>
          <p:nvPr/>
        </p:nvSpPr>
        <p:spPr bwMode="auto">
          <a:xfrm>
            <a:off x="287338" y="1220788"/>
            <a:ext cx="4257675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sr-Latn-CS" sz="1400" b="1" u="sng">
                <a:latin typeface="Tahoma" pitchFamily="34" charset="0"/>
              </a:rPr>
              <a:t>Дистални аспект</a:t>
            </a:r>
            <a:r>
              <a:rPr lang="en-US" altLang="sr-Latn-CS" sz="1400" b="1">
                <a:latin typeface="Tahoma" pitchFamily="34" charset="0"/>
              </a:rPr>
              <a:t>: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Слична као мазијална површина,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 само мања у свим димензијама</a:t>
            </a:r>
          </a:p>
          <a:p>
            <a:pPr eaLnBrk="0" hangingPunct="0"/>
            <a:endParaRPr lang="en-US" altLang="sr-Latn-CS" sz="1400" b="1">
              <a:latin typeface="Tahoma" pitchFamily="34" charset="0"/>
              <a:sym typeface="Arial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Букоцервикални гребен слабије 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развијен</a:t>
            </a:r>
          </a:p>
          <a:p>
            <a:pPr eaLnBrk="0" hangingPunct="0"/>
            <a:endParaRPr lang="en-US" altLang="sr-Latn-CS" sz="1400" b="1">
              <a:latin typeface="Tahoma" pitchFamily="34" charset="0"/>
              <a:sym typeface="Arial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Црвикална линја незнатно апикално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конкавна</a:t>
            </a: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Оклузални профил:</a:t>
            </a:r>
            <a:r>
              <a:rPr lang="en-GB" altLang="sr-Latn-CS" sz="1400" b="1">
                <a:latin typeface="Tahoma" pitchFamily="34" charset="0"/>
                <a:sym typeface="Arial" pitchFamily="34" charset="0"/>
              </a:rPr>
              <a:t/>
            </a:r>
            <a:br>
              <a:rPr lang="en-GB" altLang="sr-Latn-CS" sz="1400" b="1">
                <a:latin typeface="Tahoma" pitchFamily="34" charset="0"/>
                <a:sym typeface="Arial" pitchFamily="34" charset="0"/>
              </a:rPr>
            </a:br>
            <a:r>
              <a:rPr lang="en-GB" altLang="sr-Latn-CS" sz="1400" b="1">
                <a:latin typeface="Tahoma" pitchFamily="34" charset="0"/>
                <a:sym typeface="Arial" pitchFamily="34" charset="0"/>
              </a:rPr>
              <a:t>   </a:t>
            </a:r>
            <a:r>
              <a:rPr lang="en-US" altLang="en-GB" sz="1400" b="1">
                <a:latin typeface="Tahoma" pitchFamily="34" charset="0"/>
                <a:sym typeface="Arial" pitchFamily="34" charset="0"/>
              </a:rPr>
              <a:t>- маргинални гребен је релативно </a:t>
            </a:r>
            <a:br>
              <a:rPr lang="en-US" altLang="en-GB" sz="1400" b="1">
                <a:latin typeface="Tahoma" pitchFamily="34" charset="0"/>
                <a:sym typeface="Arial" pitchFamily="34" charset="0"/>
              </a:rPr>
            </a:br>
            <a:r>
              <a:rPr lang="en-US" altLang="en-GB" sz="1400" b="1">
                <a:latin typeface="Tahoma" pitchFamily="34" charset="0"/>
                <a:sym typeface="Arial" pitchFamily="34" charset="0"/>
              </a:rPr>
              <a:t>     сужен</a:t>
            </a:r>
            <a:br>
              <a:rPr lang="en-US" altLang="en-GB" sz="1400" b="1">
                <a:latin typeface="Tahoma" pitchFamily="34" charset="0"/>
                <a:sym typeface="Arial" pitchFamily="34" charset="0"/>
              </a:rPr>
            </a:br>
            <a:r>
              <a:rPr lang="en-US" altLang="en-GB" sz="1400" b="1">
                <a:latin typeface="Tahoma" pitchFamily="34" charset="0"/>
                <a:sym typeface="Arial" pitchFamily="34" charset="0"/>
              </a:rPr>
              <a:t>   - МБк је знатно виша од МПк</a:t>
            </a: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 - Дистомаргинална бразда слабије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    изражена</a:t>
            </a:r>
            <a:endParaRPr lang="en-US" altLang="sr-Latn-CS" sz="1400" b="1">
              <a:latin typeface="Tahoma" pitchFamily="34" charset="0"/>
            </a:endParaRPr>
          </a:p>
          <a:p>
            <a:pPr eaLnBrk="0" hangingPunct="0"/>
            <a:endParaRPr lang="en-US" altLang="sr-Latn-CS" sz="1400" b="1">
              <a:latin typeface="Tahoma" pitchFamily="34" charset="0"/>
            </a:endParaRPr>
          </a:p>
          <a:p>
            <a:pPr eaLnBrk="0" hangingPunct="0"/>
            <a:r>
              <a:rPr lang="en-US" altLang="sr-Latn-CS" sz="1400" b="1">
                <a:latin typeface="Tahoma" pitchFamily="34" charset="0"/>
                <a:sym typeface="Arial" pitchFamily="34" charset="0"/>
              </a:rPr>
              <a:t>- Дистобукални корен ужи од </a:t>
            </a:r>
            <a:br>
              <a:rPr lang="en-US" altLang="sr-Latn-CS" sz="1400" b="1">
                <a:latin typeface="Tahoma" pitchFamily="34" charset="0"/>
                <a:sym typeface="Arial" pitchFamily="34" charset="0"/>
              </a:rPr>
            </a:br>
            <a:r>
              <a:rPr lang="en-US" altLang="sr-Latn-CS" sz="1400" b="1">
                <a:latin typeface="Tahoma" pitchFamily="34" charset="0"/>
                <a:sym typeface="Arial" pitchFamily="34" charset="0"/>
              </a:rPr>
              <a:t>  мезиобукалног, који се види у перспект.</a:t>
            </a:r>
            <a:endParaRPr lang="sr-Cyrl-CS" sz="1400" b="1">
              <a:latin typeface="Tahoma" pitchFamily="34" charset="0"/>
            </a:endParaRPr>
          </a:p>
        </p:txBody>
      </p:sp>
      <p:sp>
        <p:nvSpPr>
          <p:cNvPr id="56324" name="Text Box 7"/>
          <p:cNvSpPr txBox="1">
            <a:spLocks noChangeArrowheads="1"/>
          </p:cNvSpPr>
          <p:nvPr/>
        </p:nvSpPr>
        <p:spPr bwMode="auto">
          <a:xfrm>
            <a:off x="4479925" y="6059488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56325" name="Text Box 8"/>
          <p:cNvSpPr txBox="1">
            <a:spLocks noChangeArrowheads="1"/>
          </p:cNvSpPr>
          <p:nvPr/>
        </p:nvSpPr>
        <p:spPr bwMode="auto">
          <a:xfrm>
            <a:off x="6781800" y="60960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56326" name="AutoShape 10"/>
          <p:cNvSpPr>
            <a:spLocks noChangeArrowheads="1"/>
          </p:cNvSpPr>
          <p:nvPr/>
        </p:nvSpPr>
        <p:spPr bwMode="auto">
          <a:xfrm rot="1837132">
            <a:off x="6440488" y="4002088"/>
            <a:ext cx="538162" cy="304800"/>
          </a:xfrm>
          <a:prstGeom prst="rightArrow">
            <a:avLst>
              <a:gd name="adj1" fmla="val 50000"/>
              <a:gd name="adj2" fmla="val 42628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56327" name="Text Box 13"/>
          <p:cNvSpPr txBox="1">
            <a:spLocks noChangeArrowheads="1"/>
          </p:cNvSpPr>
          <p:nvPr/>
        </p:nvSpPr>
        <p:spPr bwMode="auto">
          <a:xfrm>
            <a:off x="1600200" y="381000"/>
            <a:ext cx="5891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горњи први молар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idx="1"/>
          </p:nvPr>
        </p:nvSpPr>
        <p:spPr>
          <a:xfrm>
            <a:off x="0" y="3429000"/>
            <a:ext cx="4724400" cy="3073400"/>
          </a:xfrm>
        </p:spPr>
        <p:txBody>
          <a:bodyPr/>
          <a:lstStyle/>
          <a:p>
            <a:pPr marL="0" indent="0">
              <a:buClr>
                <a:srgbClr val="FFFF00"/>
              </a:buClr>
              <a:buFontTx/>
              <a:buNone/>
            </a:pPr>
            <a:r>
              <a:rPr lang="en-US" altLang="sr-Latn-CS" sz="1600" b="1" smtClean="0"/>
              <a:t>     </a:t>
            </a:r>
            <a:r>
              <a:rPr lang="sr-Latn-CS" sz="1600" b="1" smtClean="0"/>
              <a:t>БИКУСПИДАН ОБЛИК КРУНЕ </a:t>
            </a:r>
            <a:br>
              <a:rPr lang="sr-Latn-CS" sz="1600" b="1" smtClean="0"/>
            </a:br>
            <a:r>
              <a:rPr lang="sr-Latn-CS" sz="1600" b="1" smtClean="0"/>
              <a:t>     </a:t>
            </a:r>
            <a:r>
              <a:rPr lang="sr-Latn-CS" sz="1600" b="1" smtClean="0">
                <a:solidFill>
                  <a:srgbClr val="953735"/>
                </a:solidFill>
              </a:rPr>
              <a:t>(МБк, МПк)</a:t>
            </a:r>
          </a:p>
          <a:p>
            <a:pPr marL="0" indent="0">
              <a:buClr>
                <a:srgbClr val="FFFF00"/>
              </a:buClr>
              <a:buFontTx/>
              <a:buNone/>
            </a:pPr>
            <a:endParaRPr lang="sr-Latn-CS" sz="1600" b="1" smtClean="0"/>
          </a:p>
          <a:p>
            <a:pPr marL="0" indent="0">
              <a:buClr>
                <a:srgbClr val="FFFF00"/>
              </a:buClr>
              <a:buFontTx/>
              <a:buNone/>
            </a:pPr>
            <a:r>
              <a:rPr lang="sr-Latn-CS" sz="1600" b="1" smtClean="0">
                <a:solidFill>
                  <a:srgbClr val="953735"/>
                </a:solidFill>
              </a:rPr>
              <a:t>     ДБк </a:t>
            </a:r>
            <a:r>
              <a:rPr lang="sr-Latn-CS" sz="1600" b="1" smtClean="0"/>
              <a:t>ЈЕ ЧЕСТО У ОБЛИКУ СТИЛЕТА</a:t>
            </a:r>
          </a:p>
          <a:p>
            <a:pPr marL="0" indent="0">
              <a:buClr>
                <a:srgbClr val="FFFF00"/>
              </a:buClr>
              <a:buFontTx/>
              <a:buNone/>
            </a:pPr>
            <a:r>
              <a:rPr lang="sr-Latn-CS" sz="1600" b="1" smtClean="0">
                <a:solidFill>
                  <a:srgbClr val="953735"/>
                </a:solidFill>
              </a:rPr>
              <a:t>     </a:t>
            </a:r>
          </a:p>
          <a:p>
            <a:pPr marL="0" indent="0">
              <a:buClr>
                <a:srgbClr val="FFFF00"/>
              </a:buClr>
              <a:buFontTx/>
              <a:buNone/>
            </a:pPr>
            <a:r>
              <a:rPr lang="sr-Latn-CS" sz="1600" b="1" smtClean="0">
                <a:solidFill>
                  <a:srgbClr val="953735"/>
                </a:solidFill>
              </a:rPr>
              <a:t>     ДПк</a:t>
            </a:r>
            <a:r>
              <a:rPr lang="sr-Latn-CS" sz="1600" b="1" smtClean="0">
                <a:solidFill>
                  <a:srgbClr val="FFFF00"/>
                </a:solidFill>
              </a:rPr>
              <a:t> </a:t>
            </a:r>
            <a:r>
              <a:rPr lang="sr-Latn-CS" sz="1600" b="1" smtClean="0"/>
              <a:t>ЈЕ ЧЕСТО У ОБЛИКУ ПАРАСТИЛЕТА</a:t>
            </a:r>
          </a:p>
          <a:p>
            <a:pPr marL="0" indent="0">
              <a:buClr>
                <a:srgbClr val="FFFF00"/>
              </a:buClr>
              <a:buFontTx/>
              <a:buNone/>
            </a:pPr>
            <a:endParaRPr lang="sr-Latn-CS" sz="1600" b="1" smtClean="0"/>
          </a:p>
          <a:p>
            <a:pPr marL="0" indent="0">
              <a:buClr>
                <a:srgbClr val="FFFF00"/>
              </a:buClr>
              <a:buFontTx/>
              <a:buNone/>
            </a:pPr>
            <a:r>
              <a:rPr lang="sr-Latn-CS" sz="1600" b="1" smtClean="0"/>
              <a:t>     НОДУЛАРНИ ТУБЕРКУЛУМ НА </a:t>
            </a:r>
            <a:endParaRPr lang="sr-Latn-CS" altLang="en-US" sz="1600" b="1" smtClean="0"/>
          </a:p>
          <a:p>
            <a:pPr marL="0" indent="0">
              <a:buClr>
                <a:srgbClr val="FFFF00"/>
              </a:buClr>
              <a:buFontTx/>
              <a:buNone/>
            </a:pPr>
            <a:r>
              <a:rPr lang="sr-Latn-CS" sz="1600" b="1" smtClean="0">
                <a:solidFill>
                  <a:srgbClr val="FFFF00"/>
                </a:solidFill>
              </a:rPr>
              <a:t>      </a:t>
            </a:r>
            <a:r>
              <a:rPr lang="sr-Latn-CS" sz="1600" b="1" smtClean="0">
                <a:solidFill>
                  <a:srgbClr val="953735"/>
                </a:solidFill>
              </a:rPr>
              <a:t>ДИСТАЛНОМ МГ</a:t>
            </a:r>
          </a:p>
          <a:p>
            <a:pPr marL="0" indent="0">
              <a:buClr>
                <a:srgbClr val="FFFF00"/>
              </a:buClr>
            </a:pPr>
            <a:endParaRPr lang="sr-Latn-CS" altLang="en-US" sz="1600" b="1" smtClean="0"/>
          </a:p>
        </p:txBody>
      </p:sp>
      <p:pic>
        <p:nvPicPr>
          <p:cNvPr id="58370" name="Picture 3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 bwMode="auto">
          <a:xfrm>
            <a:off x="4495800" y="1676400"/>
            <a:ext cx="4473575" cy="4953000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58371" name="Text Box 4"/>
          <p:cNvSpPr txBox="1">
            <a:spLocks noChangeArrowheads="1"/>
          </p:cNvSpPr>
          <p:nvPr/>
        </p:nvSpPr>
        <p:spPr bwMode="auto">
          <a:xfrm>
            <a:off x="4724400" y="6059488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58372" name="Text Box 5"/>
          <p:cNvSpPr txBox="1">
            <a:spLocks noChangeArrowheads="1"/>
          </p:cNvSpPr>
          <p:nvPr/>
        </p:nvSpPr>
        <p:spPr bwMode="auto">
          <a:xfrm>
            <a:off x="6781800" y="60960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395288" y="2492375"/>
            <a:ext cx="23939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sr-Cyrl-CS" b="1">
                <a:solidFill>
                  <a:srgbClr val="953735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КАРАКТЕРИСТИКЕ:</a:t>
            </a:r>
          </a:p>
        </p:txBody>
      </p:sp>
      <p:sp>
        <p:nvSpPr>
          <p:cNvPr id="58374" name="Rectangle 8"/>
          <p:cNvSpPr>
            <a:spLocks noChangeArrowheads="1"/>
          </p:cNvSpPr>
          <p:nvPr/>
        </p:nvSpPr>
        <p:spPr bwMode="auto">
          <a:xfrm>
            <a:off x="2133600" y="509588"/>
            <a:ext cx="58912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горњи први молар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371600"/>
            <a:ext cx="8229600" cy="1143000"/>
          </a:xfrm>
        </p:spPr>
        <p:txBody>
          <a:bodyPr/>
          <a:lstStyle/>
          <a:p>
            <a:r>
              <a:rPr lang="sr-Latn-CS" sz="24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Latn-CS" sz="24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sz="24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Latn-CS" sz="24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sz="24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Cyrl-CS" sz="24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ОКЛУЗАЛНИ АСПЕКТ</a:t>
            </a:r>
          </a:p>
        </p:txBody>
      </p:sp>
      <p:sp>
        <p:nvSpPr>
          <p:cNvPr id="25603" name="Rectangle 3"/>
          <p:cNvSpPr>
            <a:spLocks noGrp="1"/>
          </p:cNvSpPr>
          <p:nvPr>
            <p:ph idx="1"/>
          </p:nvPr>
        </p:nvSpPr>
        <p:spPr>
          <a:xfrm>
            <a:off x="76200" y="2971800"/>
            <a:ext cx="4889500" cy="3206750"/>
          </a:xfrm>
        </p:spPr>
        <p:txBody>
          <a:bodyPr/>
          <a:lstStyle/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r>
              <a:rPr lang="en-US" altLang="sr-Latn-CS" sz="1400" b="1" smtClean="0"/>
              <a:t>     - </a:t>
            </a:r>
            <a:r>
              <a:rPr lang="sr-Latn-CS" sz="1400" b="1" smtClean="0"/>
              <a:t>КОНТУРА</a:t>
            </a:r>
            <a:r>
              <a:rPr lang="sr-Latn-CS" sz="1400" b="1" smtClean="0">
                <a:solidFill>
                  <a:srgbClr val="FFFF00"/>
                </a:solidFill>
              </a:rPr>
              <a:t> </a:t>
            </a:r>
            <a:r>
              <a:rPr lang="sr-Latn-CS" sz="1400" b="1" smtClean="0">
                <a:solidFill>
                  <a:srgbClr val="629BE6"/>
                </a:solidFill>
              </a:rPr>
              <a:t>СОП</a:t>
            </a:r>
            <a:r>
              <a:rPr lang="sr-Latn-CS" sz="1400" b="1" smtClean="0"/>
              <a:t> ЈЕ </a:t>
            </a:r>
            <a:r>
              <a:rPr lang="sr-Latn-CS" sz="1400" b="1" smtClean="0">
                <a:solidFill>
                  <a:srgbClr val="FF0000"/>
                </a:solidFill>
              </a:rPr>
              <a:t>ТРАПЕЗОИДНА</a:t>
            </a:r>
            <a:br>
              <a:rPr lang="sr-Latn-CS" sz="1400" b="1" smtClean="0">
                <a:solidFill>
                  <a:srgbClr val="FF0000"/>
                </a:solidFill>
              </a:rPr>
            </a:br>
            <a:endParaRPr lang="sr-Latn-CS" sz="1400" b="1" smtClean="0">
              <a:solidFill>
                <a:srgbClr val="FF0000"/>
              </a:solidFill>
            </a:endParaRPr>
          </a:p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r>
              <a:rPr lang="sr-Latn-CS" sz="1400" b="1" smtClean="0"/>
              <a:t>     </a:t>
            </a:r>
            <a:r>
              <a:rPr lang="en-US" altLang="sr-Latn-CS" sz="1400" b="1" smtClean="0"/>
              <a:t>- </a:t>
            </a:r>
            <a:r>
              <a:rPr lang="sr-Latn-CS" sz="1400" b="1" smtClean="0"/>
              <a:t>ПРОКСИМАЛНИ ПРОФИЛИ СУ </a:t>
            </a:r>
            <a:r>
              <a:rPr lang="sr-Latn-CS" sz="1400" b="1" smtClean="0">
                <a:solidFill>
                  <a:srgbClr val="953735"/>
                </a:solidFill>
              </a:rPr>
              <a:t>СКОРО </a:t>
            </a:r>
          </a:p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r>
              <a:rPr lang="sr-Latn-CS" sz="1400" b="1" smtClean="0">
                <a:solidFill>
                  <a:srgbClr val="953735"/>
                </a:solidFill>
              </a:rPr>
              <a:t>       ПАРАЛЕЛНИ</a:t>
            </a:r>
            <a:r>
              <a:rPr lang="sr-Latn-CS" sz="1400" b="1" smtClean="0"/>
              <a:t> СА БЛАГОМ ОРАЛНОМ </a:t>
            </a:r>
            <a:endParaRPr lang="sr-Latn-CS" altLang="en-US" sz="1400" b="1" smtClean="0"/>
          </a:p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r>
              <a:rPr lang="sr-Latn-CS" sz="1400" b="1" smtClean="0"/>
              <a:t>       КОНВЕРГЕНЦИЈОМ</a:t>
            </a:r>
            <a:br>
              <a:rPr lang="sr-Latn-CS" sz="1400" b="1" smtClean="0"/>
            </a:br>
            <a:endParaRPr lang="sr-Latn-CS" sz="1400" b="1" smtClean="0"/>
          </a:p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r>
              <a:rPr lang="sr-Latn-CS" sz="1400" b="1" smtClean="0"/>
              <a:t>     </a:t>
            </a:r>
            <a:r>
              <a:rPr lang="en-US" altLang="sr-Latn-CS" sz="1400" b="1" smtClean="0"/>
              <a:t>- </a:t>
            </a:r>
            <a:r>
              <a:rPr lang="sr-Latn-CS" sz="1400" b="1" smtClean="0"/>
              <a:t>БУКАЛНИ ПРОФИЛ ЈЕ </a:t>
            </a:r>
            <a:r>
              <a:rPr lang="sr-Latn-CS" sz="1400" b="1" smtClean="0">
                <a:solidFill>
                  <a:srgbClr val="953735"/>
                </a:solidFill>
              </a:rPr>
              <a:t>ШИРИ ОД </a:t>
            </a:r>
          </a:p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r>
              <a:rPr lang="sr-Latn-CS" sz="1400" b="1" smtClean="0">
                <a:solidFill>
                  <a:srgbClr val="953735"/>
                </a:solidFill>
              </a:rPr>
              <a:t>       ПАЛАТИНАЛНОГ ПРОФИЛА</a:t>
            </a:r>
            <a:r>
              <a:rPr lang="sr-Latn-CS" sz="1400" b="1" smtClean="0"/>
              <a:t> И РЕЛАТИВНО</a:t>
            </a:r>
            <a:br>
              <a:rPr lang="sr-Latn-CS" sz="1400" b="1" smtClean="0"/>
            </a:br>
            <a:r>
              <a:rPr lang="sr-Latn-CS" sz="1400" b="1" smtClean="0"/>
              <a:t>  ПРАВ</a:t>
            </a:r>
          </a:p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r>
              <a:rPr lang="sr-Latn-CS" sz="1400" b="1" smtClean="0"/>
              <a:t>       </a:t>
            </a:r>
            <a:r>
              <a:rPr lang="en-US" altLang="sr-Latn-CS" sz="1400" b="1" smtClean="0"/>
              <a:t>Букалани профил показује дисто-оралну</a:t>
            </a:r>
            <a:br>
              <a:rPr lang="en-US" altLang="sr-Latn-CS" sz="1400" b="1" smtClean="0"/>
            </a:br>
            <a:r>
              <a:rPr lang="en-US" altLang="sr-Latn-CS" sz="1400" b="1" smtClean="0"/>
              <a:t>  инклинацију (правилан знак лука)</a:t>
            </a:r>
            <a:endParaRPr lang="sr-Latn-CS" altLang="en-US" sz="1400" b="1" smtClean="0"/>
          </a:p>
        </p:txBody>
      </p:sp>
      <p:pic>
        <p:nvPicPr>
          <p:cNvPr id="6041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3325" y="2057400"/>
            <a:ext cx="4130675" cy="4572000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60420" name="Text Box 5"/>
          <p:cNvSpPr txBox="1">
            <a:spLocks noChangeArrowheads="1"/>
          </p:cNvSpPr>
          <p:nvPr/>
        </p:nvSpPr>
        <p:spPr bwMode="auto">
          <a:xfrm>
            <a:off x="5181600" y="6096000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60421" name="Text Box 6"/>
          <p:cNvSpPr txBox="1">
            <a:spLocks noChangeArrowheads="1"/>
          </p:cNvSpPr>
          <p:nvPr/>
        </p:nvSpPr>
        <p:spPr bwMode="auto">
          <a:xfrm>
            <a:off x="7162800" y="60960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60422" name="AutoShape 7"/>
          <p:cNvSpPr>
            <a:spLocks noChangeArrowheads="1"/>
          </p:cNvSpPr>
          <p:nvPr/>
        </p:nvSpPr>
        <p:spPr bwMode="auto">
          <a:xfrm>
            <a:off x="5486400" y="5410200"/>
            <a:ext cx="1295400" cy="1066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400" y="21600"/>
              </a:cxn>
              <a:cxn ang="0">
                <a:pos x="16200" y="21600"/>
              </a:cxn>
              <a:cxn ang="0">
                <a:pos x="21600" y="0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0423" name="AutoShape 8"/>
          <p:cNvSpPr>
            <a:spLocks noChangeArrowheads="1"/>
          </p:cNvSpPr>
          <p:nvPr/>
        </p:nvSpPr>
        <p:spPr bwMode="auto">
          <a:xfrm>
            <a:off x="5715000" y="5638800"/>
            <a:ext cx="762000" cy="685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400" y="21600"/>
              </a:cxn>
              <a:cxn ang="0">
                <a:pos x="16200" y="21600"/>
              </a:cxn>
              <a:cxn ang="0">
                <a:pos x="21600" y="0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0424" name="Freeform 9"/>
          <p:cNvSpPr>
            <a:spLocks noChangeArrowheads="1"/>
          </p:cNvSpPr>
          <p:nvPr/>
        </p:nvSpPr>
        <p:spPr bwMode="auto">
          <a:xfrm flipH="1">
            <a:off x="5867400" y="5791200"/>
            <a:ext cx="74613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40"/>
              </a:cxn>
            </a:cxnLst>
            <a:rect l="0" t="0" r="r" b="b"/>
            <a:pathLst>
              <a:path w="1" h="240">
                <a:moveTo>
                  <a:pt x="0" y="0"/>
                </a:moveTo>
                <a:cubicBezTo>
                  <a:pt x="0" y="100"/>
                  <a:pt x="0" y="200"/>
                  <a:pt x="0" y="240"/>
                </a:cubicBezTo>
              </a:path>
            </a:pathLst>
          </a:custGeom>
          <a:noFill/>
          <a:ln w="38100" cap="rnd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0425" name="Line 10"/>
          <p:cNvSpPr>
            <a:spLocks noChangeShapeType="1"/>
          </p:cNvSpPr>
          <p:nvPr/>
        </p:nvSpPr>
        <p:spPr bwMode="auto">
          <a:xfrm>
            <a:off x="5943600" y="6019800"/>
            <a:ext cx="304800" cy="0"/>
          </a:xfrm>
          <a:prstGeom prst="line">
            <a:avLst/>
          </a:prstGeom>
          <a:noFill/>
          <a:ln w="28575" cap="rnd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60426" name="Line 11"/>
          <p:cNvSpPr>
            <a:spLocks noChangeShapeType="1"/>
          </p:cNvSpPr>
          <p:nvPr/>
        </p:nvSpPr>
        <p:spPr bwMode="auto">
          <a:xfrm>
            <a:off x="6248400" y="5791200"/>
            <a:ext cx="0" cy="381000"/>
          </a:xfrm>
          <a:prstGeom prst="line">
            <a:avLst/>
          </a:prstGeom>
          <a:noFill/>
          <a:ln w="38100" cap="rnd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60427" name="Rectangle 13"/>
          <p:cNvSpPr>
            <a:spLocks noChangeArrowheads="1"/>
          </p:cNvSpPr>
          <p:nvPr/>
        </p:nvSpPr>
        <p:spPr bwMode="auto">
          <a:xfrm>
            <a:off x="1219200" y="457200"/>
            <a:ext cx="5891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горњи први молар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42938"/>
            <a:ext cx="8229600" cy="1143000"/>
          </a:xfrm>
        </p:spPr>
        <p:txBody>
          <a:bodyPr/>
          <a:lstStyle/>
          <a:p>
            <a:r>
              <a:rPr lang="sr-Latn-CS" sz="24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Latn-CS" sz="24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sz="24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Latn-CS" sz="24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sz="24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sr-Cyrl-CS" sz="24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ОКЛУЗАЛНИ АСПЕКТ</a:t>
            </a:r>
          </a:p>
        </p:txBody>
      </p:sp>
      <p:sp>
        <p:nvSpPr>
          <p:cNvPr id="25603" name="Rectangle 3"/>
          <p:cNvSpPr>
            <a:spLocks noGrp="1"/>
          </p:cNvSpPr>
          <p:nvPr>
            <p:ph idx="1"/>
          </p:nvPr>
        </p:nvSpPr>
        <p:spPr>
          <a:xfrm>
            <a:off x="155575" y="1863725"/>
            <a:ext cx="8226425" cy="4530725"/>
          </a:xfrm>
        </p:spPr>
        <p:txBody>
          <a:bodyPr/>
          <a:lstStyle/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endParaRPr lang="sr-Latn-CS" altLang="en-US" sz="1400" b="1" smtClean="0">
              <a:solidFill>
                <a:srgbClr val="FFFF00"/>
              </a:solidFill>
            </a:endParaRPr>
          </a:p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r>
              <a:rPr lang="sr-Latn-CS" sz="1400" b="1" smtClean="0"/>
              <a:t>     </a:t>
            </a:r>
            <a:r>
              <a:rPr lang="en-US" altLang="sr-Latn-CS" sz="1400" b="1" smtClean="0"/>
              <a:t>- </a:t>
            </a:r>
            <a:r>
              <a:rPr lang="sr-Latn-CS" sz="1400" b="1" smtClean="0"/>
              <a:t>КОНТУРА</a:t>
            </a:r>
            <a:r>
              <a:rPr lang="sr-Latn-CS" sz="1400" b="1" smtClean="0">
                <a:solidFill>
                  <a:srgbClr val="FFFF00"/>
                </a:solidFill>
              </a:rPr>
              <a:t> </a:t>
            </a:r>
            <a:r>
              <a:rPr lang="sr-Latn-CS" sz="1400" b="1" smtClean="0">
                <a:solidFill>
                  <a:srgbClr val="629BE6"/>
                </a:solidFill>
              </a:rPr>
              <a:t>УОП</a:t>
            </a:r>
            <a:r>
              <a:rPr lang="sr-Latn-CS" sz="1400" b="1" smtClean="0"/>
              <a:t> ЈЕ тђ. </a:t>
            </a:r>
            <a:r>
              <a:rPr lang="sr-Latn-CS" sz="1400" b="1" smtClean="0">
                <a:solidFill>
                  <a:srgbClr val="FF0000"/>
                </a:solidFill>
              </a:rPr>
              <a:t>ТРАПЕЗОИДНА</a:t>
            </a:r>
            <a:r>
              <a:rPr lang="sr-Latn-CS" sz="1400" b="1" smtClean="0">
                <a:solidFill>
                  <a:schemeClr val="accent1"/>
                </a:solidFill>
              </a:rPr>
              <a:t>  </a:t>
            </a:r>
          </a:p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endParaRPr lang="sr-Latn-CS" sz="1400" b="1" smtClean="0"/>
          </a:p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r>
              <a:rPr lang="sr-Latn-CS" sz="1400" b="1" smtClean="0"/>
              <a:t>     </a:t>
            </a:r>
            <a:r>
              <a:rPr lang="en-US" altLang="sr-Latn-CS" sz="1400" b="1" smtClean="0"/>
              <a:t>- </a:t>
            </a:r>
            <a:r>
              <a:rPr lang="sr-Latn-CS" sz="1400" b="1" smtClean="0"/>
              <a:t>ДОМИНИРА </a:t>
            </a:r>
            <a:r>
              <a:rPr lang="sr-Latn-CS" sz="1400" b="1" smtClean="0">
                <a:solidFill>
                  <a:srgbClr val="953735"/>
                </a:solidFill>
              </a:rPr>
              <a:t>МБк</a:t>
            </a:r>
            <a:r>
              <a:rPr lang="sr-Latn-CS" sz="1400" b="1" smtClean="0">
                <a:solidFill>
                  <a:srgbClr val="FFFF00"/>
                </a:solidFill>
              </a:rPr>
              <a:t/>
            </a:r>
            <a:br>
              <a:rPr lang="sr-Latn-CS" sz="1400" b="1" smtClean="0">
                <a:solidFill>
                  <a:srgbClr val="FFFF00"/>
                </a:solidFill>
              </a:rPr>
            </a:br>
            <a:endParaRPr lang="sr-Latn-CS" sz="1400" b="1" smtClean="0">
              <a:solidFill>
                <a:srgbClr val="FFFF00"/>
              </a:solidFill>
            </a:endParaRPr>
          </a:p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r>
              <a:rPr lang="sr-Latn-CS" sz="1400" b="1" smtClean="0"/>
              <a:t>     </a:t>
            </a:r>
            <a:r>
              <a:rPr lang="en-US" altLang="sr-Latn-CS" sz="1400" b="1" smtClean="0"/>
              <a:t>- </a:t>
            </a:r>
            <a:r>
              <a:rPr lang="sr-Latn-CS" sz="1400" b="1" smtClean="0">
                <a:solidFill>
                  <a:srgbClr val="953735"/>
                </a:solidFill>
              </a:rPr>
              <a:t>МПк </a:t>
            </a:r>
            <a:r>
              <a:rPr lang="sr-Latn-CS" sz="1400" b="1" smtClean="0"/>
              <a:t>ЈЕ МАЊА И ЗАОБЉЕНИЈА</a:t>
            </a:r>
            <a:r>
              <a:rPr lang="sr-Latn-CS" sz="1400" b="1" smtClean="0">
                <a:solidFill>
                  <a:srgbClr val="FFFF00"/>
                </a:solidFill>
              </a:rPr>
              <a:t/>
            </a:r>
            <a:br>
              <a:rPr lang="sr-Latn-CS" sz="1400" b="1" smtClean="0">
                <a:solidFill>
                  <a:srgbClr val="FFFF00"/>
                </a:solidFill>
              </a:rPr>
            </a:br>
            <a:endParaRPr lang="sr-Latn-CS" sz="1400" b="1" smtClean="0">
              <a:solidFill>
                <a:srgbClr val="FFFF00"/>
              </a:solidFill>
            </a:endParaRPr>
          </a:p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r>
              <a:rPr lang="sr-Latn-CS" sz="1400" b="1" smtClean="0"/>
              <a:t>     </a:t>
            </a:r>
            <a:r>
              <a:rPr lang="en-US" altLang="sr-Latn-CS" sz="1400" b="1" smtClean="0"/>
              <a:t>- </a:t>
            </a:r>
            <a:r>
              <a:rPr lang="sr-Latn-CS" sz="1400" b="1" smtClean="0">
                <a:solidFill>
                  <a:srgbClr val="953735"/>
                </a:solidFill>
              </a:rPr>
              <a:t>ДБк  (СТИЛЕТ</a:t>
            </a:r>
            <a:r>
              <a:rPr lang="sr-Latn-CS" sz="1400" b="1" smtClean="0"/>
              <a:t>) ЈЕ РАЗДВОЈЕНА ОД МБк </a:t>
            </a:r>
          </a:p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r>
              <a:rPr lang="sr-Latn-CS" sz="1400" b="1" smtClean="0"/>
              <a:t>       ДУБОКОМ </a:t>
            </a:r>
            <a:r>
              <a:rPr lang="sr-Latn-CS" sz="1400" b="1" smtClean="0">
                <a:solidFill>
                  <a:srgbClr val="953735"/>
                </a:solidFill>
              </a:rPr>
              <a:t>БУКАЛНОМ БРАЗДОМ</a:t>
            </a:r>
            <a:r>
              <a:rPr lang="sr-Latn-CS" sz="1400" b="1" smtClean="0"/>
              <a:t>, </a:t>
            </a:r>
          </a:p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r>
              <a:rPr lang="sr-Latn-CS" sz="1400" b="1" smtClean="0"/>
              <a:t>       КОЈА СЕ УЛИВА У ФОСУ ЦЕНТРАЛИС</a:t>
            </a:r>
            <a:br>
              <a:rPr lang="sr-Latn-CS" sz="1400" b="1" smtClean="0"/>
            </a:br>
            <a:endParaRPr lang="sr-Latn-CS" sz="1400" b="1" smtClean="0"/>
          </a:p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r>
              <a:rPr lang="sr-Latn-CS" sz="1400" b="1" smtClean="0"/>
              <a:t>     </a:t>
            </a:r>
            <a:r>
              <a:rPr lang="en-US" altLang="sr-Latn-CS" sz="1400" b="1" smtClean="0"/>
              <a:t>- </a:t>
            </a:r>
            <a:r>
              <a:rPr lang="sr-Latn-CS" sz="1400" b="1" smtClean="0"/>
              <a:t>ЧЕСТО СЕ СРЕЋЕ </a:t>
            </a:r>
            <a:r>
              <a:rPr lang="sr-Latn-CS" sz="1400" b="1" smtClean="0">
                <a:solidFill>
                  <a:srgbClr val="953735"/>
                </a:solidFill>
              </a:rPr>
              <a:t>КОСИ ГРЕБЕН</a:t>
            </a:r>
            <a:r>
              <a:rPr lang="sr-Latn-CS" sz="1400" b="1" smtClean="0"/>
              <a:t> (ПОВЕЗУЈЕ </a:t>
            </a:r>
          </a:p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r>
              <a:rPr lang="sr-Latn-CS" sz="1400" b="1" smtClean="0"/>
              <a:t>       МПк И ДБк) </a:t>
            </a:r>
            <a:r>
              <a:rPr lang="en-US" altLang="sr-Latn-CS" sz="1400" b="1" smtClean="0"/>
              <a:t>ИЗМЕЂУ БУКАЛНЕ БРАЗДЕ  И</a:t>
            </a:r>
            <a:br>
              <a:rPr lang="en-US" altLang="sr-Latn-CS" sz="1400" b="1" smtClean="0"/>
            </a:br>
            <a:r>
              <a:rPr lang="en-US" altLang="sr-Latn-CS" sz="1400" b="1" smtClean="0"/>
              <a:t> ДИСТАЛНОГ МАРГИНАЛНОГ ГРЕБЕНА</a:t>
            </a:r>
            <a:br>
              <a:rPr lang="en-US" altLang="sr-Latn-CS" sz="1400" b="1" smtClean="0"/>
            </a:br>
            <a:endParaRPr lang="en-US" altLang="sr-Latn-CS" sz="1400" b="1" smtClean="0"/>
          </a:p>
          <a:p>
            <a:pPr marL="0" indent="0">
              <a:lnSpc>
                <a:spcPct val="90000"/>
              </a:lnSpc>
              <a:buClr>
                <a:srgbClr val="FFFF00"/>
              </a:buClr>
              <a:buFontTx/>
              <a:buNone/>
            </a:pPr>
            <a:r>
              <a:rPr lang="sr-Latn-CS" sz="1400" b="1" smtClean="0"/>
              <a:t>    </a:t>
            </a:r>
            <a:r>
              <a:rPr lang="en-US" altLang="sr-Latn-CS" sz="1400" b="1" smtClean="0"/>
              <a:t>- </a:t>
            </a:r>
            <a:r>
              <a:rPr lang="sr-Latn-CS" sz="1400" b="1" smtClean="0">
                <a:solidFill>
                  <a:srgbClr val="953735"/>
                </a:solidFill>
              </a:rPr>
              <a:t>ФИСУРНИ КОМПЛЕКС</a:t>
            </a:r>
            <a:r>
              <a:rPr lang="sr-Latn-CS" sz="1400" b="1" smtClean="0"/>
              <a:t> ЈЕ СЛИЧАН ЛАТИНСКО</a:t>
            </a:r>
            <a:r>
              <a:rPr lang="en-US" altLang="sr-Latn-CS" sz="1400" b="1" smtClean="0"/>
              <a:t>М </a:t>
            </a:r>
            <a:r>
              <a:rPr lang="sr-Latn-CS" sz="1400" b="1" smtClean="0"/>
              <a:t>СЛОВУ ”</a:t>
            </a:r>
            <a:r>
              <a:rPr lang="sr-Latn-CS" sz="1400" b="1" smtClean="0">
                <a:solidFill>
                  <a:srgbClr val="953735"/>
                </a:solidFill>
              </a:rPr>
              <a:t>H</a:t>
            </a:r>
            <a:r>
              <a:rPr lang="sr-Latn-CS" sz="1400" b="1" smtClean="0"/>
              <a:t>“</a:t>
            </a:r>
            <a:r>
              <a:rPr lang="en-US" altLang="sr-Latn-CS" sz="1400" b="1" smtClean="0"/>
              <a:t>.</a:t>
            </a:r>
            <a:r>
              <a:rPr lang="sr-Latn-CS" sz="1400" b="1" smtClean="0"/>
              <a:t/>
            </a:r>
            <a:br>
              <a:rPr lang="sr-Latn-CS" sz="1400" b="1" smtClean="0"/>
            </a:br>
            <a:r>
              <a:rPr lang="sr-Latn-CS" sz="1400" b="1" smtClean="0"/>
              <a:t>        - </a:t>
            </a:r>
            <a:r>
              <a:rPr lang="en-US" altLang="sr-Latn-CS" sz="1400" b="1" smtClean="0"/>
              <a:t>ХОРИЗОНТАЛНИ ДЕО ФОРМИРА ЦЕНТРАЛНА БРАЗДА, КОЈА СЕ ПРОКСИМАЛНО</a:t>
            </a:r>
            <a:br>
              <a:rPr lang="en-US" altLang="sr-Latn-CS" sz="1400" b="1" smtClean="0"/>
            </a:br>
            <a:r>
              <a:rPr lang="en-US" altLang="sr-Latn-CS" sz="1400" b="1" smtClean="0"/>
              <a:t>          ЗАВРШАВА У МЕЗИЈАЛНОЈ И ДИСТАЛНОЈ ТРИАНГУЛАРНОЈ ЈАМИ, ЧИЈЕ ДНО</a:t>
            </a:r>
            <a:br>
              <a:rPr lang="en-US" altLang="sr-Latn-CS" sz="1400" b="1" smtClean="0"/>
            </a:br>
            <a:r>
              <a:rPr lang="en-US" altLang="sr-Latn-CS" sz="1400" b="1" smtClean="0"/>
              <a:t>          ГРАДЕ ОДГОВАРАЈУЋЕ ЈАМИЦЕ.</a:t>
            </a:r>
            <a:br>
              <a:rPr lang="en-US" altLang="sr-Latn-CS" sz="1400" b="1" smtClean="0"/>
            </a:br>
            <a:r>
              <a:rPr lang="en-US" altLang="sr-Latn-CS" sz="1400" b="1" smtClean="0"/>
              <a:t>       - ОД СВАКЕ ЈАМИЦЕ ПОЛАЗЕ МОЋНЕ ИВИЧНЕ БРАЗДЕ КОЈЕ СЕКУ МАРГИНАЛНЕ</a:t>
            </a:r>
            <a:br>
              <a:rPr lang="en-US" altLang="sr-Latn-CS" sz="1400" b="1" smtClean="0"/>
            </a:br>
            <a:r>
              <a:rPr lang="en-US" altLang="sr-Latn-CS" sz="1400" b="1" smtClean="0"/>
              <a:t>         ГРЕБЕНЕ</a:t>
            </a:r>
          </a:p>
        </p:txBody>
      </p:sp>
      <p:pic>
        <p:nvPicPr>
          <p:cNvPr id="62467" name="Picture 4"/>
          <p:cNvPicPr>
            <a:picLocks noChangeAspect="1" noChangeArrowheads="1"/>
          </p:cNvPicPr>
          <p:nvPr/>
        </p:nvPicPr>
        <p:blipFill>
          <a:blip r:embed="rId3" cstate="print"/>
          <a:srcRect t="66515"/>
          <a:stretch>
            <a:fillRect/>
          </a:stretch>
        </p:blipFill>
        <p:spPr bwMode="auto">
          <a:xfrm>
            <a:off x="5029200" y="3303588"/>
            <a:ext cx="4130675" cy="1530350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62468" name="Text Box 5"/>
          <p:cNvSpPr txBox="1">
            <a:spLocks noChangeArrowheads="1"/>
          </p:cNvSpPr>
          <p:nvPr/>
        </p:nvSpPr>
        <p:spPr bwMode="auto">
          <a:xfrm>
            <a:off x="5148263" y="4437063"/>
            <a:ext cx="354012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62469" name="Text Box 6"/>
          <p:cNvSpPr txBox="1">
            <a:spLocks noChangeArrowheads="1"/>
          </p:cNvSpPr>
          <p:nvPr/>
        </p:nvSpPr>
        <p:spPr bwMode="auto">
          <a:xfrm>
            <a:off x="7162800" y="4441825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62470" name="AutoShape 7"/>
          <p:cNvSpPr>
            <a:spLocks noChangeArrowheads="1"/>
          </p:cNvSpPr>
          <p:nvPr/>
        </p:nvSpPr>
        <p:spPr bwMode="auto">
          <a:xfrm>
            <a:off x="5486400" y="3679825"/>
            <a:ext cx="1295400" cy="1066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400" y="21600"/>
              </a:cxn>
              <a:cxn ang="0">
                <a:pos x="16200" y="21600"/>
              </a:cxn>
              <a:cxn ang="0">
                <a:pos x="21600" y="0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2471" name="AutoShape 8"/>
          <p:cNvSpPr>
            <a:spLocks noChangeArrowheads="1"/>
          </p:cNvSpPr>
          <p:nvPr/>
        </p:nvSpPr>
        <p:spPr bwMode="auto">
          <a:xfrm>
            <a:off x="5715000" y="3844925"/>
            <a:ext cx="762000" cy="685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400" y="21600"/>
              </a:cxn>
              <a:cxn ang="0">
                <a:pos x="16200" y="21600"/>
              </a:cxn>
              <a:cxn ang="0">
                <a:pos x="21600" y="0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2472" name="Freeform 9"/>
          <p:cNvSpPr>
            <a:spLocks noChangeArrowheads="1"/>
          </p:cNvSpPr>
          <p:nvPr/>
        </p:nvSpPr>
        <p:spPr bwMode="auto">
          <a:xfrm flipH="1">
            <a:off x="5867400" y="4060825"/>
            <a:ext cx="74613" cy="457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40"/>
              </a:cxn>
            </a:cxnLst>
            <a:rect l="0" t="0" r="r" b="b"/>
            <a:pathLst>
              <a:path w="1" h="240">
                <a:moveTo>
                  <a:pt x="0" y="0"/>
                </a:moveTo>
                <a:cubicBezTo>
                  <a:pt x="0" y="100"/>
                  <a:pt x="0" y="200"/>
                  <a:pt x="0" y="240"/>
                </a:cubicBezTo>
              </a:path>
            </a:pathLst>
          </a:custGeom>
          <a:noFill/>
          <a:ln w="38100" cap="rnd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2473" name="Line 10"/>
          <p:cNvSpPr>
            <a:spLocks noChangeShapeType="1"/>
          </p:cNvSpPr>
          <p:nvPr/>
        </p:nvSpPr>
        <p:spPr bwMode="auto">
          <a:xfrm>
            <a:off x="6019800" y="4217988"/>
            <a:ext cx="304800" cy="0"/>
          </a:xfrm>
          <a:prstGeom prst="line">
            <a:avLst/>
          </a:prstGeom>
          <a:noFill/>
          <a:ln w="28575" cap="rnd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62474" name="Line 11"/>
          <p:cNvSpPr>
            <a:spLocks noChangeShapeType="1"/>
          </p:cNvSpPr>
          <p:nvPr/>
        </p:nvSpPr>
        <p:spPr bwMode="auto">
          <a:xfrm>
            <a:off x="6324600" y="4060825"/>
            <a:ext cx="0" cy="381000"/>
          </a:xfrm>
          <a:prstGeom prst="line">
            <a:avLst/>
          </a:prstGeom>
          <a:noFill/>
          <a:ln w="38100" cap="rnd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62475" name="Rectangle 13"/>
          <p:cNvSpPr>
            <a:spLocks noChangeArrowheads="1"/>
          </p:cNvSpPr>
          <p:nvPr/>
        </p:nvSpPr>
        <p:spPr bwMode="auto">
          <a:xfrm>
            <a:off x="1219200" y="609600"/>
            <a:ext cx="5891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горњи први молар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3075" y="1339850"/>
            <a:ext cx="4876800" cy="5216525"/>
          </a:xfrm>
          <a:ln w="12700">
            <a:solidFill>
              <a:srgbClr val="FFFF00"/>
            </a:solidFill>
          </a:ln>
        </p:spPr>
      </p:pic>
      <p:sp>
        <p:nvSpPr>
          <p:cNvPr id="64514" name="Text Box 3"/>
          <p:cNvSpPr txBox="1">
            <a:spLocks noChangeArrowheads="1"/>
          </p:cNvSpPr>
          <p:nvPr/>
        </p:nvSpPr>
        <p:spPr bwMode="auto">
          <a:xfrm>
            <a:off x="287338" y="4953000"/>
            <a:ext cx="4572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sz="1400" b="1">
                <a:latin typeface="Tahoma" pitchFamily="34" charset="0"/>
              </a:rPr>
              <a:t>Почетак калцификације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6. месец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in utero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Формирана круна        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10.-12. месеци 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Ерупција    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19.-30. месеца постнатално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Завршен раст корена </a:t>
            </a:r>
            <a:r>
              <a:rPr lang="sr-Cyrl-CS" sz="1400" b="1">
                <a:solidFill>
                  <a:srgbClr val="FFFF00"/>
                </a:solidFill>
                <a:latin typeface="Tahoma" pitchFamily="34" charset="0"/>
              </a:rPr>
              <a:t>  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3. години</a:t>
            </a:r>
          </a:p>
        </p:txBody>
      </p:sp>
      <p:sp>
        <p:nvSpPr>
          <p:cNvPr id="64515" name="Text Box 4"/>
          <p:cNvSpPr txBox="1">
            <a:spLocks noChangeArrowheads="1"/>
          </p:cNvSpPr>
          <p:nvPr/>
        </p:nvSpPr>
        <p:spPr bwMode="auto">
          <a:xfrm>
            <a:off x="1508125" y="30035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CS" b="1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215900" y="1676400"/>
            <a:ext cx="4114800" cy="1739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sr-Latn-C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</a:t>
            </a:r>
            <a:endParaRPr lang="sr-Latn-CS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sr-Latn-C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</a:t>
            </a:r>
            <a:r>
              <a:rPr lang="sr-Cyrl-C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МОЛАРИФОРМАН</a:t>
            </a:r>
            <a:endParaRPr lang="sr-Cyrl-CS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sr-Cyrl-CS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r>
              <a:rPr lang="sr-Cyrl-CS" b="1">
                <a:latin typeface="Tahoma" pitchFamily="34" charset="0"/>
              </a:rPr>
              <a:t> МОРФОЛОШКИ СКОРО ИДЕНТИЧАН СТАЛНОМ ПРВОМ МОЛАРУ - </a:t>
            </a:r>
            <a:r>
              <a:rPr lang="sr-Cyrl-CS" b="1">
                <a:solidFill>
                  <a:srgbClr val="629BE6"/>
                </a:solidFill>
                <a:latin typeface="Tahoma" pitchFamily="34" charset="0"/>
              </a:rPr>
              <a:t>ИЗОМОРФИЈА</a:t>
            </a:r>
          </a:p>
        </p:txBody>
      </p:sp>
      <p:sp>
        <p:nvSpPr>
          <p:cNvPr id="64517" name="Text Box 7"/>
          <p:cNvSpPr txBox="1">
            <a:spLocks noChangeArrowheads="1"/>
          </p:cNvSpPr>
          <p:nvPr/>
        </p:nvSpPr>
        <p:spPr bwMode="auto">
          <a:xfrm>
            <a:off x="4724400" y="6019800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64518" name="Text Box 8"/>
          <p:cNvSpPr txBox="1">
            <a:spLocks noChangeArrowheads="1"/>
          </p:cNvSpPr>
          <p:nvPr/>
        </p:nvSpPr>
        <p:spPr bwMode="auto">
          <a:xfrm>
            <a:off x="6877050" y="60198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64519" name="Rectangle 10"/>
          <p:cNvSpPr>
            <a:spLocks noChangeArrowheads="1"/>
          </p:cNvSpPr>
          <p:nvPr/>
        </p:nvSpPr>
        <p:spPr bwMode="auto">
          <a:xfrm>
            <a:off x="1905000" y="381000"/>
            <a:ext cx="608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горњи други молар</a:t>
            </a:r>
          </a:p>
        </p:txBody>
      </p:sp>
      <p:sp>
        <p:nvSpPr>
          <p:cNvPr id="64520" name="Text Box 17"/>
          <p:cNvSpPr txBox="1">
            <a:spLocks noChangeArrowheads="1"/>
          </p:cNvSpPr>
          <p:nvPr/>
        </p:nvSpPr>
        <p:spPr bwMode="auto">
          <a:xfrm>
            <a:off x="358775" y="3657600"/>
            <a:ext cx="384492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altLang="en-US" b="1">
                <a:latin typeface="Tahoma" pitchFamily="34" charset="0"/>
                <a:cs typeface="Tahoma" pitchFamily="34" charset="0"/>
              </a:rPr>
              <a:t>Номенклатура      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  <a:cs typeface="Tahoma" pitchFamily="34" charset="0"/>
              </a:rPr>
              <a:t>* млечни горњи десни други молар: 55</a:t>
            </a:r>
            <a:endParaRPr lang="sr-Latn-CS" altLang="en-US" sz="1400" b="1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en-US" altLang="en-US" b="1">
                <a:latin typeface="Tahoma" pitchFamily="34" charset="0"/>
                <a:cs typeface="Tahoma" pitchFamily="34" charset="0"/>
                <a:sym typeface="Arial" pitchFamily="34" charset="0"/>
              </a:rPr>
              <a:t>* </a:t>
            </a:r>
            <a:r>
              <a:rPr lang="en-US" altLang="en-US" sz="1400" b="1">
                <a:latin typeface="Tahoma" pitchFamily="34" charset="0"/>
                <a:cs typeface="Tahoma" pitchFamily="34" charset="0"/>
                <a:sym typeface="Arial" pitchFamily="34" charset="0"/>
              </a:rPr>
              <a:t>млечни горњи леви други молар:  65</a:t>
            </a:r>
            <a:endParaRPr lang="sr-Latn-CS" altLang="en-US" sz="1400" b="1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13325" y="2209800"/>
            <a:ext cx="4130675" cy="4648200"/>
          </a:xfrm>
          <a:ln w="12700">
            <a:solidFill>
              <a:srgbClr val="FFFF00"/>
            </a:solidFill>
          </a:ln>
        </p:spPr>
      </p:pic>
      <p:sp>
        <p:nvSpPr>
          <p:cNvPr id="66562" name="Text Box 3"/>
          <p:cNvSpPr txBox="1">
            <a:spLocks noChangeArrowheads="1"/>
          </p:cNvSpPr>
          <p:nvPr/>
        </p:nvSpPr>
        <p:spPr bwMode="auto">
          <a:xfrm>
            <a:off x="358775" y="2312988"/>
            <a:ext cx="46593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sz="1400" b="1">
                <a:latin typeface="Tahoma" pitchFamily="34" charset="0"/>
              </a:rPr>
              <a:t>Почетак калцификације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5. месец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in utero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Формирана круна        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  6. месец постнатално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Ерупција              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12. – 16. месец постнатално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Завршен раст корена   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 2. – 2.5  године</a:t>
            </a: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466725" y="1052513"/>
            <a:ext cx="6688138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sr-Cyrl-CS" sz="2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МОЛАРИФОРМАН</a:t>
            </a:r>
            <a:endParaRPr lang="sr-Cyrl-CS" sz="2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sr-Cyrl-CS" sz="2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sr-Cyrl-CS" sz="1600" b="1">
                <a:latin typeface="Tahoma" pitchFamily="34" charset="0"/>
              </a:rPr>
              <a:t>ИМА ДВЕ БУКАЛНЕ И ДВЕ ЛИНГВАЛНЕ КВРЖИЦЕ     </a:t>
            </a:r>
            <a:endParaRPr lang="sr-Cyrl-CS" sz="1600" b="1"/>
          </a:p>
        </p:txBody>
      </p:sp>
      <p:sp>
        <p:nvSpPr>
          <p:cNvPr id="66564" name="Text Box 7"/>
          <p:cNvSpPr txBox="1">
            <a:spLocks noChangeArrowheads="1"/>
          </p:cNvSpPr>
          <p:nvPr/>
        </p:nvSpPr>
        <p:spPr bwMode="auto">
          <a:xfrm>
            <a:off x="5105400" y="6324600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66565" name="Text Box 8"/>
          <p:cNvSpPr txBox="1">
            <a:spLocks noChangeArrowheads="1"/>
          </p:cNvSpPr>
          <p:nvPr/>
        </p:nvSpPr>
        <p:spPr bwMode="auto">
          <a:xfrm>
            <a:off x="7162800" y="63246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66566" name="Rectangle 10"/>
          <p:cNvSpPr>
            <a:spLocks noChangeArrowheads="1"/>
          </p:cNvSpPr>
          <p:nvPr/>
        </p:nvSpPr>
        <p:spPr bwMode="auto">
          <a:xfrm>
            <a:off x="2362200" y="357188"/>
            <a:ext cx="58150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доњи први  молар</a:t>
            </a:r>
          </a:p>
        </p:txBody>
      </p:sp>
      <p:sp>
        <p:nvSpPr>
          <p:cNvPr id="66567" name="Text Box 17"/>
          <p:cNvSpPr txBox="1">
            <a:spLocks noChangeArrowheads="1"/>
          </p:cNvSpPr>
          <p:nvPr/>
        </p:nvSpPr>
        <p:spPr bwMode="auto">
          <a:xfrm>
            <a:off x="368300" y="3459163"/>
            <a:ext cx="36766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altLang="en-US" b="1">
                <a:latin typeface="Tahoma" pitchFamily="34" charset="0"/>
                <a:cs typeface="Tahoma" pitchFamily="34" charset="0"/>
              </a:rPr>
              <a:t>Номенклатура      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  <a:cs typeface="Tahoma" pitchFamily="34" charset="0"/>
              </a:rPr>
              <a:t>* млечни доњи десни први молар: 84</a:t>
            </a:r>
            <a:endParaRPr lang="sr-Latn-CS" altLang="en-US" sz="1400" b="1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en-US" altLang="en-US" b="1">
                <a:latin typeface="Tahoma" pitchFamily="34" charset="0"/>
                <a:cs typeface="Tahoma" pitchFamily="34" charset="0"/>
                <a:sym typeface="Arial" pitchFamily="34" charset="0"/>
              </a:rPr>
              <a:t>* </a:t>
            </a:r>
            <a:r>
              <a:rPr lang="en-US" altLang="en-US" sz="1400" b="1">
                <a:latin typeface="Tahoma" pitchFamily="34" charset="0"/>
                <a:cs typeface="Tahoma" pitchFamily="34" charset="0"/>
                <a:sym typeface="Arial" pitchFamily="34" charset="0"/>
              </a:rPr>
              <a:t>млечни доњи леви први молар:  74</a:t>
            </a:r>
            <a:endParaRPr lang="sr-Latn-CS" altLang="en-US" sz="1400" b="1">
              <a:latin typeface="Tahoma" pitchFamily="34" charset="0"/>
              <a:cs typeface="Tahoma" pitchFamily="34" charset="0"/>
            </a:endParaRPr>
          </a:p>
        </p:txBody>
      </p:sp>
      <p:sp>
        <p:nvSpPr>
          <p:cNvPr id="66568" name="Text Box 17"/>
          <p:cNvSpPr txBox="1">
            <a:spLocks noChangeArrowheads="1"/>
          </p:cNvSpPr>
          <p:nvPr/>
        </p:nvSpPr>
        <p:spPr bwMode="auto">
          <a:xfrm>
            <a:off x="339725" y="4413250"/>
            <a:ext cx="4627563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b="1">
                <a:latin typeface="Tahoma" pitchFamily="34" charset="0"/>
                <a:cs typeface="Tahoma" pitchFamily="34" charset="0"/>
              </a:rPr>
              <a:t>* Има 2 коренске гране: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  <a:cs typeface="Tahoma" pitchFamily="34" charset="0"/>
              </a:rPr>
              <a:t>      </a:t>
            </a:r>
            <a:r>
              <a:rPr lang="en-US" altLang="en-US" sz="1600" b="1">
                <a:latin typeface="Tahoma" pitchFamily="34" charset="0"/>
                <a:cs typeface="Tahoma" pitchFamily="34" charset="0"/>
              </a:rPr>
              <a:t>- мезијална</a:t>
            </a:r>
          </a:p>
          <a:p>
            <a:pPr eaLnBrk="0" hangingPunct="0"/>
            <a:r>
              <a:rPr lang="en-US" altLang="en-US" sz="1600" b="1">
                <a:latin typeface="Tahoma" pitchFamily="34" charset="0"/>
                <a:cs typeface="Tahoma" pitchFamily="34" charset="0"/>
              </a:rPr>
              <a:t>     - дистална</a:t>
            </a:r>
          </a:p>
          <a:p>
            <a:pPr eaLnBrk="0" hangingPunct="0"/>
            <a:r>
              <a:rPr lang="en-US" altLang="en-US" sz="1600" b="1">
                <a:latin typeface="Tahoma" pitchFamily="34" charset="0"/>
                <a:cs typeface="Tahoma" pitchFamily="34" charset="0"/>
              </a:rPr>
              <a:t>- Оба корена су шира буколингвално</a:t>
            </a:r>
          </a:p>
          <a:p>
            <a:pPr eaLnBrk="0" hangingPunct="0"/>
            <a:r>
              <a:rPr lang="en-US" altLang="en-US" sz="1600" b="1">
                <a:latin typeface="Tahoma" pitchFamily="34" charset="0"/>
                <a:cs typeface="Tahoma" pitchFamily="34" charset="0"/>
              </a:rPr>
              <a:t>- Мезијална грана је дужа и шира</a:t>
            </a:r>
          </a:p>
          <a:p>
            <a:pPr eaLnBrk="0" hangingPunct="0"/>
            <a:r>
              <a:rPr lang="en-US" altLang="en-US" sz="1600" b="1">
                <a:latin typeface="Tahoma" pitchFamily="34" charset="0"/>
                <a:cs typeface="Tahoma" pitchFamily="34" charset="0"/>
              </a:rPr>
              <a:t>- Врх корена је раван, а некад и бифидни</a:t>
            </a:r>
          </a:p>
          <a:p>
            <a:pPr eaLnBrk="0" hangingPunct="0"/>
            <a:r>
              <a:rPr lang="en-US" altLang="en-US" sz="1600" b="1">
                <a:latin typeface="Tahoma" pitchFamily="34" charset="0"/>
                <a:cs typeface="Tahoma" pitchFamily="34" charset="0"/>
              </a:rPr>
              <a:t>- Понекад се види лонгит. бразда на </a:t>
            </a:r>
            <a:br>
              <a:rPr lang="en-US" altLang="en-US" sz="1600" b="1">
                <a:latin typeface="Tahoma" pitchFamily="34" charset="0"/>
                <a:cs typeface="Tahoma" pitchFamily="34" charset="0"/>
              </a:rPr>
            </a:br>
            <a:r>
              <a:rPr lang="en-US" altLang="en-US" sz="1600" b="1">
                <a:latin typeface="Tahoma" pitchFamily="34" charset="0"/>
                <a:cs typeface="Tahoma" pitchFamily="34" charset="0"/>
              </a:rPr>
              <a:t>  проксималним површинама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13325" y="2209800"/>
            <a:ext cx="4130675" cy="4648200"/>
          </a:xfrm>
          <a:ln w="12700">
            <a:solidFill>
              <a:srgbClr val="FFFF00"/>
            </a:solidFill>
          </a:ln>
        </p:spPr>
      </p:pic>
      <p:sp>
        <p:nvSpPr>
          <p:cNvPr id="68610" name="Text Box 4"/>
          <p:cNvSpPr txBox="1">
            <a:spLocks noChangeArrowheads="1"/>
          </p:cNvSpPr>
          <p:nvPr/>
        </p:nvSpPr>
        <p:spPr bwMode="auto">
          <a:xfrm>
            <a:off x="250825" y="1196975"/>
            <a:ext cx="4960938" cy="524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sr-Cyrl-CS" b="1" u="sng">
                <a:latin typeface="Tahoma" pitchFamily="34" charset="0"/>
              </a:rPr>
              <a:t>Букални аспект</a:t>
            </a:r>
            <a:r>
              <a:rPr lang="sr-Cyrl-CS" b="1">
                <a:latin typeface="Tahoma" pitchFamily="34" charset="0"/>
              </a:rPr>
              <a:t>:</a:t>
            </a:r>
          </a:p>
          <a:p>
            <a:pPr eaLnBrk="0" hangingPunct="0"/>
            <a:endParaRPr lang="sr-Cyrl-CS" sz="1600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Cyrl-CS" sz="1600" b="1">
                <a:latin typeface="Tahoma" pitchFamily="34" charset="0"/>
              </a:rPr>
              <a:t> Контура</a:t>
            </a:r>
            <a:r>
              <a:rPr lang="sr-Cyrl-CS" sz="1600" b="1">
                <a:solidFill>
                  <a:srgbClr val="27C07A"/>
                </a:solidFill>
                <a:latin typeface="Tahoma" pitchFamily="34" charset="0"/>
              </a:rPr>
              <a:t> БП</a:t>
            </a:r>
            <a:r>
              <a:rPr lang="sr-Cyrl-CS" sz="1600" b="1">
                <a:latin typeface="Tahoma" pitchFamily="34" charset="0"/>
              </a:rPr>
              <a:t> је </a:t>
            </a:r>
            <a:r>
              <a:rPr lang="sr-Cyrl-CS" sz="1600" b="1">
                <a:solidFill>
                  <a:srgbClr val="27C07A"/>
                </a:solidFill>
                <a:latin typeface="Tahoma" pitchFamily="34" charset="0"/>
              </a:rPr>
              <a:t>правоугаоног </a:t>
            </a:r>
            <a:r>
              <a:rPr lang="sr-Cyrl-CS" sz="1600" b="1">
                <a:latin typeface="Tahoma" pitchFamily="34" charset="0"/>
              </a:rPr>
              <a:t>облика</a:t>
            </a:r>
          </a:p>
          <a:p>
            <a:pPr eaLnBrk="0" hangingPunct="0"/>
            <a:endParaRPr lang="sr-Cyrl-CS" sz="16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Cyrl-CS" sz="1600" b="1">
                <a:latin typeface="Tahoma" pitchFamily="34" charset="0"/>
              </a:rPr>
              <a:t> Мезијални профил БП скоро раван</a:t>
            </a:r>
            <a:br>
              <a:rPr lang="sr-Cyrl-CS" sz="1600" b="1">
                <a:latin typeface="Tahoma" pitchFamily="34" charset="0"/>
              </a:rPr>
            </a:br>
            <a:r>
              <a:rPr lang="sr-Cyrl-CS" sz="1600" b="1">
                <a:latin typeface="Tahoma" pitchFamily="34" charset="0"/>
              </a:rPr>
              <a:t>   – </a:t>
            </a:r>
            <a:r>
              <a:rPr lang="sr-Cyrl-CS" sz="1600" b="1">
                <a:solidFill>
                  <a:srgbClr val="FF0000"/>
                </a:solidFill>
                <a:latin typeface="Tahoma" pitchFamily="34" charset="0"/>
              </a:rPr>
              <a:t>јединствена појава</a:t>
            </a:r>
          </a:p>
          <a:p>
            <a:pPr eaLnBrk="0" hangingPunct="0"/>
            <a:endParaRPr lang="sr-Cyrl-CS" sz="1600" b="1">
              <a:solidFill>
                <a:srgbClr val="FF0000"/>
              </a:solidFill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Cyrl-CS" sz="1600" b="1">
                <a:latin typeface="Tahoma" pitchFamily="34" charset="0"/>
              </a:rPr>
              <a:t> МБк већа од ДБк</a:t>
            </a:r>
          </a:p>
          <a:p>
            <a:pPr eaLnBrk="0" hangingPunct="0"/>
            <a:endParaRPr lang="sr-Cyrl-CS" sz="16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Cyrl-CS" sz="1600" b="1">
                <a:latin typeface="Tahoma" pitchFamily="34" charset="0"/>
              </a:rPr>
              <a:t> Краћи мезијални квржични гребен</a:t>
            </a:r>
            <a:r>
              <a:rPr lang="en-US" altLang="sr-Cyrl-CS" sz="1600" b="1">
                <a:latin typeface="Tahoma" pitchFamily="34" charset="0"/>
              </a:rPr>
              <a:t>,</a:t>
            </a:r>
            <a:br>
              <a:rPr lang="en-US" altLang="sr-Cyrl-CS" sz="1600" b="1">
                <a:latin typeface="Tahoma" pitchFamily="34" charset="0"/>
              </a:rPr>
            </a:br>
            <a:r>
              <a:rPr lang="en-US" altLang="sr-Cyrl-CS" sz="1600" b="1">
                <a:latin typeface="Tahoma" pitchFamily="34" charset="0"/>
              </a:rPr>
              <a:t>  дужи и стрмији дистални квржични гребен</a:t>
            </a:r>
            <a:r>
              <a:rPr lang="sr-Cyrl-CS" sz="1600" b="1">
                <a:latin typeface="Tahoma" pitchFamily="34" charset="0"/>
              </a:rPr>
              <a:t/>
            </a:r>
            <a:br>
              <a:rPr lang="sr-Cyrl-CS" sz="1600" b="1">
                <a:latin typeface="Tahoma" pitchFamily="34" charset="0"/>
              </a:rPr>
            </a:br>
            <a:r>
              <a:rPr lang="sr-Cyrl-CS" sz="1600" b="1">
                <a:latin typeface="Tahoma" pitchFamily="34" charset="0"/>
              </a:rPr>
              <a:t>   – </a:t>
            </a:r>
            <a:r>
              <a:rPr lang="sr-Cyrl-CS" sz="1600" b="1">
                <a:solidFill>
                  <a:schemeClr val="accent1"/>
                </a:solidFill>
                <a:latin typeface="Tahoma" pitchFamily="34" charset="0"/>
              </a:rPr>
              <a:t>зупчаст облик</a:t>
            </a:r>
            <a:r>
              <a:rPr lang="sr-Cyrl-CS" sz="1600" b="1">
                <a:latin typeface="Tahoma" pitchFamily="34" charset="0"/>
              </a:rPr>
              <a:t> оклузалног профила БП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en-US" altLang="sr-Latn-CS" sz="1600" b="1">
                <a:latin typeface="Tahoma" pitchFamily="34" charset="0"/>
              </a:rPr>
              <a:t> Цервикална линија показује јачи</a:t>
            </a:r>
            <a:br>
              <a:rPr lang="en-US" altLang="sr-Latn-CS" sz="1600" b="1">
                <a:latin typeface="Tahoma" pitchFamily="34" charset="0"/>
              </a:rPr>
            </a:br>
            <a:r>
              <a:rPr lang="en-US" altLang="sr-Latn-CS" sz="1600" b="1">
                <a:latin typeface="Tahoma" pitchFamily="34" charset="0"/>
              </a:rPr>
              <a:t>  мезијални нагиб</a:t>
            </a:r>
            <a:br>
              <a:rPr lang="en-US" altLang="sr-Latn-CS" sz="1600" b="1">
                <a:latin typeface="Tahoma" pitchFamily="34" charset="0"/>
              </a:rPr>
            </a:br>
            <a:endParaRPr lang="en-US" altLang="sr-Latn-CS" sz="16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sr-Latn-CS" sz="1600" b="1">
                <a:latin typeface="Tahoma" pitchFamily="34" charset="0"/>
              </a:rPr>
              <a:t> Букоцервикални гребен је добро развијен</a:t>
            </a:r>
            <a:br>
              <a:rPr lang="en-US" altLang="sr-Latn-CS" sz="1600" b="1">
                <a:latin typeface="Tahoma" pitchFamily="34" charset="0"/>
              </a:rPr>
            </a:br>
            <a:r>
              <a:rPr lang="en-US" altLang="sr-Latn-CS" sz="1600" b="1">
                <a:latin typeface="Tahoma" pitchFamily="34" charset="0"/>
              </a:rPr>
              <a:t>  посебно у мезијалном делу цервик. 1/3</a:t>
            </a:r>
          </a:p>
          <a:p>
            <a:pPr eaLnBrk="0" hangingPunct="0">
              <a:buFont typeface="Arial" pitchFamily="34" charset="0"/>
              <a:buChar char="•"/>
            </a:pPr>
            <a:endParaRPr lang="en-US" altLang="sr-Latn-CS" sz="16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sr-Latn-CS" sz="1600" b="1">
                <a:latin typeface="Tahoma" pitchFamily="34" charset="0"/>
              </a:rPr>
              <a:t> Две коренске гране: мезијална и дистална</a:t>
            </a:r>
            <a:br>
              <a:rPr lang="en-US" altLang="sr-Latn-CS" sz="1600" b="1">
                <a:latin typeface="Tahoma" pitchFamily="34" charset="0"/>
              </a:rPr>
            </a:br>
            <a:r>
              <a:rPr lang="en-US" altLang="sr-Latn-CS" sz="1600" b="1">
                <a:latin typeface="Tahoma" pitchFamily="34" charset="0"/>
              </a:rPr>
              <a:t>  наглашено дивергирају</a:t>
            </a:r>
            <a:br>
              <a:rPr lang="en-US" altLang="sr-Latn-CS" sz="1600" b="1">
                <a:latin typeface="Tahoma" pitchFamily="34" charset="0"/>
              </a:rPr>
            </a:br>
            <a:r>
              <a:rPr lang="en-US" altLang="sr-Latn-CS" sz="1600" b="1">
                <a:latin typeface="Tahoma" pitchFamily="34" charset="0"/>
              </a:rPr>
              <a:t>  Мезијални јаче развијен</a:t>
            </a:r>
          </a:p>
        </p:txBody>
      </p:sp>
      <p:sp>
        <p:nvSpPr>
          <p:cNvPr id="68611" name="Text Box 7"/>
          <p:cNvSpPr txBox="1">
            <a:spLocks noChangeArrowheads="1"/>
          </p:cNvSpPr>
          <p:nvPr/>
        </p:nvSpPr>
        <p:spPr bwMode="auto">
          <a:xfrm>
            <a:off x="5105400" y="6324600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68612" name="Text Box 8"/>
          <p:cNvSpPr txBox="1">
            <a:spLocks noChangeArrowheads="1"/>
          </p:cNvSpPr>
          <p:nvPr/>
        </p:nvSpPr>
        <p:spPr bwMode="auto">
          <a:xfrm>
            <a:off x="7162800" y="63246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68613" name="Rectangle 10"/>
          <p:cNvSpPr>
            <a:spLocks noChangeArrowheads="1"/>
          </p:cNvSpPr>
          <p:nvPr/>
        </p:nvSpPr>
        <p:spPr bwMode="auto">
          <a:xfrm>
            <a:off x="2362200" y="357188"/>
            <a:ext cx="58150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доњи први  молар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13325" y="2209800"/>
            <a:ext cx="4130675" cy="4648200"/>
          </a:xfrm>
          <a:ln w="12700">
            <a:solidFill>
              <a:srgbClr val="FFFF00"/>
            </a:solidFill>
          </a:ln>
        </p:spPr>
      </p:pic>
      <p:sp>
        <p:nvSpPr>
          <p:cNvPr id="70658" name="Text Box 4"/>
          <p:cNvSpPr txBox="1">
            <a:spLocks noChangeArrowheads="1"/>
          </p:cNvSpPr>
          <p:nvPr/>
        </p:nvSpPr>
        <p:spPr bwMode="auto">
          <a:xfrm>
            <a:off x="179388" y="908050"/>
            <a:ext cx="4960937" cy="548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sr-Cyrl-CS" b="1" u="sng">
                <a:latin typeface="Tahoma" pitchFamily="34" charset="0"/>
              </a:rPr>
              <a:t>Лингвални аспект</a:t>
            </a:r>
            <a:r>
              <a:rPr lang="sr-Cyrl-CS" b="1">
                <a:latin typeface="Tahoma" pitchFamily="34" charset="0"/>
              </a:rPr>
              <a:t>:</a:t>
            </a:r>
          </a:p>
          <a:p>
            <a:pPr eaLnBrk="0" hangingPunct="0"/>
            <a:endParaRPr lang="sr-Cyrl-CS" sz="1600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Cyrl-CS" sz="1600" b="1">
                <a:latin typeface="Tahoma" pitchFamily="34" charset="0"/>
              </a:rPr>
              <a:t> Контура</a:t>
            </a:r>
            <a:r>
              <a:rPr lang="sr-Cyrl-CS" sz="1600" b="1">
                <a:solidFill>
                  <a:srgbClr val="27C07A"/>
                </a:solidFill>
                <a:latin typeface="Tahoma" pitchFamily="34" charset="0"/>
              </a:rPr>
              <a:t> </a:t>
            </a:r>
            <a:r>
              <a:rPr lang="en-US" altLang="sr-Cyrl-CS" sz="1600" b="1">
                <a:solidFill>
                  <a:srgbClr val="27C07A"/>
                </a:solidFill>
                <a:latin typeface="Tahoma" pitchFamily="34" charset="0"/>
              </a:rPr>
              <a:t>Л</a:t>
            </a:r>
            <a:r>
              <a:rPr lang="sr-Cyrl-CS" sz="1600" b="1">
                <a:solidFill>
                  <a:srgbClr val="27C07A"/>
                </a:solidFill>
                <a:latin typeface="Tahoma" pitchFamily="34" charset="0"/>
              </a:rPr>
              <a:t>П</a:t>
            </a:r>
            <a:r>
              <a:rPr lang="sr-Cyrl-CS" sz="1600" b="1">
                <a:latin typeface="Tahoma" pitchFamily="34" charset="0"/>
              </a:rPr>
              <a:t> је </a:t>
            </a:r>
            <a:r>
              <a:rPr lang="sr-Cyrl-CS" sz="1600" b="1">
                <a:solidFill>
                  <a:srgbClr val="27C07A"/>
                </a:solidFill>
                <a:latin typeface="Tahoma" pitchFamily="34" charset="0"/>
              </a:rPr>
              <a:t>правоугаоног </a:t>
            </a:r>
            <a:r>
              <a:rPr lang="sr-Cyrl-CS" sz="1600" b="1">
                <a:latin typeface="Tahoma" pitchFamily="34" charset="0"/>
              </a:rPr>
              <a:t>облика</a:t>
            </a:r>
            <a:r>
              <a:rPr lang="en-US" altLang="sr-Cyrl-CS" sz="1600" b="1">
                <a:latin typeface="Tahoma" pitchFamily="34" charset="0"/>
              </a:rPr>
              <a:t>,</a:t>
            </a:r>
            <a:br>
              <a:rPr lang="en-US" altLang="sr-Cyrl-CS" sz="1600" b="1">
                <a:latin typeface="Tahoma" pitchFamily="34" charset="0"/>
              </a:rPr>
            </a:br>
            <a:r>
              <a:rPr lang="en-US" altLang="sr-Cyrl-CS" sz="1600" b="1">
                <a:latin typeface="Tahoma" pitchFamily="34" charset="0"/>
              </a:rPr>
              <a:t>  мање сагиталне ширине у односу на БП</a:t>
            </a:r>
          </a:p>
          <a:p>
            <a:pPr eaLnBrk="0" hangingPunct="0"/>
            <a:endParaRPr lang="sr-Cyrl-CS" sz="16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Cyrl-CS" sz="1600" b="1">
                <a:latin typeface="Tahoma" pitchFamily="34" charset="0"/>
              </a:rPr>
              <a:t> </a:t>
            </a:r>
            <a:r>
              <a:rPr lang="en-US" altLang="sr-Cyrl-CS" sz="1600" b="1">
                <a:latin typeface="Tahoma" pitchFamily="34" charset="0"/>
              </a:rPr>
              <a:t>Део мезијалне и дисталне површине</a:t>
            </a:r>
            <a:br>
              <a:rPr lang="en-US" altLang="sr-Cyrl-CS" sz="1600" b="1">
                <a:latin typeface="Tahoma" pitchFamily="34" charset="0"/>
              </a:rPr>
            </a:br>
            <a:r>
              <a:rPr lang="en-US" altLang="sr-Cyrl-CS" sz="1600" b="1">
                <a:latin typeface="Tahoma" pitchFamily="34" charset="0"/>
              </a:rPr>
              <a:t>  видљиви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en-US" altLang="sr-Cyrl-CS" sz="1600" b="1">
                <a:latin typeface="Tahoma" pitchFamily="34" charset="0"/>
              </a:rPr>
              <a:t> Проксимални профили слични као код БП</a:t>
            </a:r>
            <a:br>
              <a:rPr lang="en-US" altLang="sr-Cyrl-CS" sz="1600" b="1">
                <a:latin typeface="Tahoma" pitchFamily="34" charset="0"/>
              </a:rPr>
            </a:br>
            <a:r>
              <a:rPr lang="en-US" altLang="sr-Cyrl-CS" sz="1600" b="1">
                <a:latin typeface="Tahoma" pitchFamily="34" charset="0"/>
              </a:rPr>
              <a:t>  само јаче конвергирају цервикално од</a:t>
            </a:r>
            <a:br>
              <a:rPr lang="en-US" altLang="sr-Cyrl-CS" sz="1600" b="1">
                <a:latin typeface="Tahoma" pitchFamily="34" charset="0"/>
              </a:rPr>
            </a:br>
            <a:r>
              <a:rPr lang="en-US" altLang="sr-Cyrl-CS" sz="1600" b="1">
                <a:latin typeface="Tahoma" pitchFamily="34" charset="0"/>
              </a:rPr>
              <a:t>  висина контура.</a:t>
            </a:r>
          </a:p>
          <a:p>
            <a:pPr eaLnBrk="0" hangingPunct="0">
              <a:buFont typeface="Arial" pitchFamily="34" charset="0"/>
              <a:buChar char="•"/>
            </a:pPr>
            <a:endParaRPr lang="en-US" altLang="sr-Cyrl-CS" sz="1600" b="1">
              <a:solidFill>
                <a:srgbClr val="FF0000"/>
              </a:solidFill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sr-Cyrl-CS" sz="1600" b="1">
                <a:latin typeface="Tahoma" pitchFamily="34" charset="0"/>
              </a:rPr>
              <a:t> Стварни оклузални профил:</a:t>
            </a:r>
            <a:br>
              <a:rPr lang="en-US" altLang="sr-Cyrl-CS" sz="1600" b="1">
                <a:latin typeface="Tahoma" pitchFamily="34" charset="0"/>
              </a:rPr>
            </a:br>
            <a:r>
              <a:rPr lang="en-US" altLang="sr-Cyrl-CS" sz="1600" b="1">
                <a:latin typeface="Tahoma" pitchFamily="34" charset="0"/>
              </a:rPr>
              <a:t>   - МЛк која је виша и ДЛк, између њих</a:t>
            </a:r>
            <a:br>
              <a:rPr lang="en-US" altLang="sr-Cyrl-CS" sz="1600" b="1">
                <a:latin typeface="Tahoma" pitchFamily="34" charset="0"/>
              </a:rPr>
            </a:br>
            <a:r>
              <a:rPr lang="en-US" altLang="sr-Cyrl-CS" sz="1600" b="1">
                <a:latin typeface="Tahoma" pitchFamily="34" charset="0"/>
              </a:rPr>
              <a:t>      је лингвална бразда</a:t>
            </a:r>
          </a:p>
          <a:p>
            <a:pPr eaLnBrk="0" hangingPunct="0">
              <a:buFont typeface="Arial" pitchFamily="34" charset="0"/>
              <a:buChar char="•"/>
            </a:pPr>
            <a:endParaRPr lang="en-US" altLang="sr-Cyrl-CS" sz="1600" b="1">
              <a:solidFill>
                <a:srgbClr val="FF0000"/>
              </a:solidFill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sr-Cyrl-CS" sz="1600" b="1">
                <a:latin typeface="Tahoma" pitchFamily="34" charset="0"/>
              </a:rPr>
              <a:t> Оклузални профил у перспективи:</a:t>
            </a:r>
            <a:br>
              <a:rPr lang="en-US" altLang="sr-Cyrl-CS" sz="1600" b="1">
                <a:latin typeface="Tahoma" pitchFamily="34" charset="0"/>
              </a:rPr>
            </a:br>
            <a:r>
              <a:rPr lang="en-US" altLang="sr-Cyrl-CS" sz="1600" b="1">
                <a:latin typeface="Tahoma" pitchFamily="34" charset="0"/>
              </a:rPr>
              <a:t>    - делови букалних квржица, које су више </a:t>
            </a:r>
            <a:br>
              <a:rPr lang="en-US" altLang="sr-Cyrl-CS" sz="1600" b="1">
                <a:latin typeface="Tahoma" pitchFamily="34" charset="0"/>
              </a:rPr>
            </a:br>
            <a:r>
              <a:rPr lang="en-US" altLang="sr-Cyrl-CS" sz="1600" b="1">
                <a:latin typeface="Tahoma" pitchFamily="34" charset="0"/>
              </a:rPr>
              <a:t>      од лингвалних</a:t>
            </a:r>
            <a:endParaRPr lang="en-US" altLang="sr-Cyrl-CS" sz="1600" b="1">
              <a:solidFill>
                <a:srgbClr val="FF0000"/>
              </a:solidFill>
              <a:latin typeface="Tahoma" pitchFamily="34" charset="0"/>
            </a:endParaRPr>
          </a:p>
          <a:p>
            <a:pPr eaLnBrk="0" hangingPunct="0"/>
            <a:endParaRPr lang="sr-Cyrl-CS" sz="16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sr-Latn-CS" sz="1600" b="1">
                <a:latin typeface="Tahoma" pitchFamily="34" charset="0"/>
              </a:rPr>
              <a:t> Цервикална линија је равна</a:t>
            </a:r>
          </a:p>
          <a:p>
            <a:pPr eaLnBrk="0" hangingPunct="0">
              <a:buFont typeface="Arial" pitchFamily="34" charset="0"/>
              <a:buChar char="•"/>
            </a:pPr>
            <a:endParaRPr lang="en-US" altLang="sr-Latn-CS" sz="16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sr-Latn-CS" sz="1600" b="1">
                <a:latin typeface="Tahoma" pitchFamily="34" charset="0"/>
              </a:rPr>
              <a:t>Лингвална површина у целости конвексна</a:t>
            </a:r>
          </a:p>
        </p:txBody>
      </p:sp>
      <p:sp>
        <p:nvSpPr>
          <p:cNvPr id="70659" name="Text Box 7"/>
          <p:cNvSpPr txBox="1">
            <a:spLocks noChangeArrowheads="1"/>
          </p:cNvSpPr>
          <p:nvPr/>
        </p:nvSpPr>
        <p:spPr bwMode="auto">
          <a:xfrm>
            <a:off x="5105400" y="6324600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70660" name="Text Box 8"/>
          <p:cNvSpPr txBox="1">
            <a:spLocks noChangeArrowheads="1"/>
          </p:cNvSpPr>
          <p:nvPr/>
        </p:nvSpPr>
        <p:spPr bwMode="auto">
          <a:xfrm>
            <a:off x="7162800" y="63246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70661" name="Rectangle 10"/>
          <p:cNvSpPr>
            <a:spLocks noChangeArrowheads="1"/>
          </p:cNvSpPr>
          <p:nvPr/>
        </p:nvSpPr>
        <p:spPr bwMode="auto">
          <a:xfrm>
            <a:off x="2362200" y="357188"/>
            <a:ext cx="58150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доњи први  молар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13325" y="2209800"/>
            <a:ext cx="4130675" cy="4648200"/>
          </a:xfrm>
          <a:ln w="12700">
            <a:solidFill>
              <a:srgbClr val="FFFF00"/>
            </a:solidFill>
          </a:ln>
        </p:spPr>
      </p:pic>
      <p:sp>
        <p:nvSpPr>
          <p:cNvPr id="72706" name="Text Box 4"/>
          <p:cNvSpPr txBox="1">
            <a:spLocks noChangeArrowheads="1"/>
          </p:cNvSpPr>
          <p:nvPr/>
        </p:nvSpPr>
        <p:spPr bwMode="auto">
          <a:xfrm>
            <a:off x="287338" y="257175"/>
            <a:ext cx="4960937" cy="621982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sr-Cyrl-CS" b="1" u="sng">
                <a:latin typeface="Tahoma" pitchFamily="34" charset="0"/>
              </a:rPr>
              <a:t>Мезијални аспект</a:t>
            </a:r>
            <a:r>
              <a:rPr lang="sr-Cyrl-CS" b="1">
                <a:latin typeface="Tahoma" pitchFamily="34" charset="0"/>
              </a:rPr>
              <a:t>:</a:t>
            </a:r>
          </a:p>
          <a:p>
            <a:pPr eaLnBrk="0" hangingPunct="0"/>
            <a:endParaRPr lang="sr-Cyrl-CS" sz="1600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Cyrl-CS" sz="1600" b="1">
                <a:latin typeface="Tahoma" pitchFamily="34" charset="0"/>
              </a:rPr>
              <a:t> Контура</a:t>
            </a:r>
            <a:r>
              <a:rPr lang="sr-Cyrl-CS" sz="1600" b="1">
                <a:solidFill>
                  <a:srgbClr val="27C07A"/>
                </a:solidFill>
                <a:latin typeface="Tahoma" pitchFamily="34" charset="0"/>
              </a:rPr>
              <a:t> </a:t>
            </a:r>
            <a:r>
              <a:rPr lang="en-US" altLang="sr-Cyrl-CS" sz="1600" b="1">
                <a:solidFill>
                  <a:srgbClr val="27C07A"/>
                </a:solidFill>
                <a:latin typeface="Tahoma" pitchFamily="34" charset="0"/>
              </a:rPr>
              <a:t>М</a:t>
            </a:r>
            <a:r>
              <a:rPr lang="sr-Cyrl-CS" sz="1600" b="1">
                <a:solidFill>
                  <a:srgbClr val="27C07A"/>
                </a:solidFill>
                <a:latin typeface="Tahoma" pitchFamily="34" charset="0"/>
              </a:rPr>
              <a:t>П</a:t>
            </a:r>
            <a:r>
              <a:rPr lang="sr-Cyrl-CS" sz="1600" b="1">
                <a:latin typeface="Tahoma" pitchFamily="34" charset="0"/>
              </a:rPr>
              <a:t> је </a:t>
            </a:r>
            <a:r>
              <a:rPr lang="en-US" altLang="sr-Cyrl-CS" sz="1600" b="1">
                <a:solidFill>
                  <a:srgbClr val="27C07A"/>
                </a:solidFill>
                <a:latin typeface="Tahoma" pitchFamily="34" charset="0"/>
              </a:rPr>
              <a:t>ромбоид</a:t>
            </a:r>
            <a:r>
              <a:rPr lang="sr-Cyrl-CS" sz="1600" b="1">
                <a:solidFill>
                  <a:srgbClr val="27C07A"/>
                </a:solidFill>
                <a:latin typeface="Tahoma" pitchFamily="34" charset="0"/>
              </a:rPr>
              <a:t>ног</a:t>
            </a:r>
            <a:r>
              <a:rPr lang="sr-Cyrl-CS" sz="1600" b="1">
                <a:latin typeface="Tahoma" pitchFamily="34" charset="0"/>
              </a:rPr>
              <a:t> облика</a:t>
            </a:r>
            <a:r>
              <a:rPr lang="en-US" altLang="sr-Cyrl-CS" sz="1600" b="1">
                <a:latin typeface="Tahoma" pitchFamily="34" charset="0"/>
              </a:rPr>
              <a:t>,</a:t>
            </a:r>
            <a:br>
              <a:rPr lang="en-US" altLang="sr-Cyrl-CS" sz="1600" b="1">
                <a:latin typeface="Tahoma" pitchFamily="34" charset="0"/>
              </a:rPr>
            </a:br>
            <a:endParaRPr lang="en-US" altLang="sr-Cyrl-CS" sz="16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sr-Cyrl-CS" sz="1600" b="1">
                <a:latin typeface="Tahoma" pitchFamily="34" charset="0"/>
              </a:rPr>
              <a:t> Букоцервикални гребен је изразита</a:t>
            </a:r>
            <a:br>
              <a:rPr lang="en-US" altLang="sr-Cyrl-CS" sz="1600" b="1">
                <a:latin typeface="Tahoma" pitchFamily="34" charset="0"/>
              </a:rPr>
            </a:br>
            <a:r>
              <a:rPr lang="en-US" altLang="sr-Cyrl-CS" sz="1600" b="1">
                <a:latin typeface="Tahoma" pitchFamily="34" charset="0"/>
              </a:rPr>
              <a:t>  карактеристика са мезијалног аспекта</a:t>
            </a:r>
            <a:br>
              <a:rPr lang="en-US" altLang="sr-Cyrl-CS" sz="1600" b="1">
                <a:latin typeface="Tahoma" pitchFamily="34" charset="0"/>
              </a:rPr>
            </a:br>
            <a:r>
              <a:rPr lang="en-US" altLang="sr-Cyrl-CS" sz="1600" b="1">
                <a:latin typeface="Tahoma" pitchFamily="34" charset="0"/>
              </a:rPr>
              <a:t>  (“као трбух”)</a:t>
            </a:r>
          </a:p>
          <a:p>
            <a:pPr eaLnBrk="0" hangingPunct="0"/>
            <a:endParaRPr lang="en-US" altLang="sr-Cyrl-CS" sz="1600" b="1">
              <a:solidFill>
                <a:srgbClr val="FF0000"/>
              </a:solidFill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sr-Cyrl-CS" sz="1600" b="1">
                <a:latin typeface="Tahoma" pitchFamily="34" charset="0"/>
              </a:rPr>
              <a:t> Стварни оклузални профил:</a:t>
            </a:r>
            <a:br>
              <a:rPr lang="en-US" altLang="sr-Cyrl-CS" sz="1600" b="1">
                <a:latin typeface="Tahoma" pitchFamily="34" charset="0"/>
              </a:rPr>
            </a:br>
            <a:r>
              <a:rPr lang="en-US" altLang="sr-Cyrl-CS" sz="1600" b="1">
                <a:latin typeface="Tahoma" pitchFamily="34" charset="0"/>
              </a:rPr>
              <a:t>   - мезијални маргинални гребен</a:t>
            </a:r>
          </a:p>
          <a:p>
            <a:pPr eaLnBrk="0" hangingPunct="0">
              <a:buFont typeface="Arial" pitchFamily="34" charset="0"/>
              <a:buChar char="•"/>
            </a:pPr>
            <a:endParaRPr lang="en-US" altLang="sr-Cyrl-CS" sz="1600" b="1">
              <a:solidFill>
                <a:srgbClr val="FF0000"/>
              </a:solidFill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sr-Cyrl-CS" sz="1600" b="1">
                <a:latin typeface="Tahoma" pitchFamily="34" charset="0"/>
              </a:rPr>
              <a:t> Оклузални профил у перспективи:</a:t>
            </a:r>
            <a:br>
              <a:rPr lang="en-US" altLang="sr-Cyrl-CS" sz="1600" b="1">
                <a:latin typeface="Tahoma" pitchFamily="34" charset="0"/>
              </a:rPr>
            </a:br>
            <a:r>
              <a:rPr lang="en-US" altLang="sr-Cyrl-CS" sz="1600" b="1">
                <a:latin typeface="Tahoma" pitchFamily="34" charset="0"/>
              </a:rPr>
              <a:t>    - т</a:t>
            </a:r>
            <a:r>
              <a:rPr lang="en-US" altLang="sr-Cyrl-CS" sz="1600" b="1">
                <a:latin typeface="Tahoma" pitchFamily="34" charset="0"/>
                <a:sym typeface="Arial" pitchFamily="34" charset="0"/>
              </a:rPr>
              <a:t>рансверзални гребен, који повезује</a:t>
            </a:r>
            <a:br>
              <a:rPr lang="en-US" altLang="sr-Cyrl-CS" sz="1600" b="1">
                <a:latin typeface="Tahoma" pitchFamily="34" charset="0"/>
                <a:sym typeface="Arial" pitchFamily="34" charset="0"/>
              </a:rPr>
            </a:br>
            <a:r>
              <a:rPr lang="en-US" altLang="sr-Cyrl-CS" sz="1600" b="1">
                <a:latin typeface="Tahoma" pitchFamily="34" charset="0"/>
                <a:sym typeface="Arial" pitchFamily="34" charset="0"/>
              </a:rPr>
              <a:t>      врхове квржица</a:t>
            </a:r>
            <a:endParaRPr lang="en-US" altLang="sr-Cyrl-CS" sz="1600" b="1">
              <a:solidFill>
                <a:srgbClr val="FF0000"/>
              </a:solidFill>
              <a:latin typeface="Tahoma" pitchFamily="34" charset="0"/>
            </a:endParaRPr>
          </a:p>
          <a:p>
            <a:pPr eaLnBrk="0" hangingPunct="0"/>
            <a:endParaRPr lang="sr-Cyrl-CS" sz="16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sr-Latn-CS" sz="1600" b="1">
                <a:latin typeface="Tahoma" pitchFamily="34" charset="0"/>
              </a:rPr>
              <a:t> Цервикална линија конвексна оклузално и</a:t>
            </a:r>
            <a:br>
              <a:rPr lang="en-US" altLang="sr-Latn-CS" sz="1600" b="1">
                <a:latin typeface="Tahoma" pitchFamily="34" charset="0"/>
              </a:rPr>
            </a:br>
            <a:r>
              <a:rPr lang="en-US" altLang="sr-Latn-CS" sz="1600" b="1">
                <a:latin typeface="Tahoma" pitchFamily="34" charset="0"/>
              </a:rPr>
              <a:t>  нижа у букалном делу</a:t>
            </a:r>
          </a:p>
          <a:p>
            <a:pPr eaLnBrk="0" hangingPunct="0">
              <a:buFont typeface="Arial" pitchFamily="34" charset="0"/>
              <a:buChar char="•"/>
            </a:pPr>
            <a:endParaRPr lang="en-US" altLang="sr-Latn-CS" sz="16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sr-Latn-CS" sz="1600" b="1">
                <a:latin typeface="Tahoma" pitchFamily="34" charset="0"/>
              </a:rPr>
              <a:t> Контактна зона око споја оклузалне и</a:t>
            </a:r>
            <a:br>
              <a:rPr lang="en-US" altLang="sr-Latn-CS" sz="1600" b="1">
                <a:latin typeface="Tahoma" pitchFamily="34" charset="0"/>
              </a:rPr>
            </a:br>
            <a:r>
              <a:rPr lang="en-US" altLang="sr-Latn-CS" sz="1600" b="1">
                <a:latin typeface="Tahoma" pitchFamily="34" charset="0"/>
              </a:rPr>
              <a:t>  средње трећине</a:t>
            </a:r>
          </a:p>
          <a:p>
            <a:pPr eaLnBrk="0" hangingPunct="0">
              <a:buFont typeface="Arial" pitchFamily="34" charset="0"/>
              <a:buChar char="•"/>
            </a:pPr>
            <a:endParaRPr lang="en-US" altLang="sr-Latn-CS" sz="16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sr-Latn-CS" sz="1600" b="1">
                <a:latin typeface="Tahoma" pitchFamily="34" charset="0"/>
              </a:rPr>
              <a:t> Круна са нагибом лингвално</a:t>
            </a:r>
          </a:p>
          <a:p>
            <a:pPr eaLnBrk="0" hangingPunct="0"/>
            <a:endParaRPr lang="en-US" altLang="sr-Latn-CS" sz="16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sr-Latn-CS" sz="1600" b="1">
                <a:latin typeface="Tahoma" pitchFamily="34" charset="0"/>
              </a:rPr>
              <a:t>Мезијални корен широк, скоро као круна</a:t>
            </a:r>
          </a:p>
          <a:p>
            <a:pPr eaLnBrk="0" hangingPunct="0">
              <a:buFont typeface="Arial" pitchFamily="34" charset="0"/>
              <a:buChar char="•"/>
            </a:pPr>
            <a:r>
              <a:rPr lang="en-US" altLang="sr-Latn-CS" sz="1600" b="1">
                <a:latin typeface="Tahoma" pitchFamily="34" charset="0"/>
              </a:rPr>
              <a:t> Врх корена скоро раван - јединств. појава</a:t>
            </a:r>
          </a:p>
        </p:txBody>
      </p:sp>
      <p:sp>
        <p:nvSpPr>
          <p:cNvPr id="72707" name="Text Box 7"/>
          <p:cNvSpPr txBox="1">
            <a:spLocks noChangeArrowheads="1"/>
          </p:cNvSpPr>
          <p:nvPr/>
        </p:nvSpPr>
        <p:spPr bwMode="auto">
          <a:xfrm>
            <a:off x="5105400" y="6324600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72708" name="Text Box 8"/>
          <p:cNvSpPr txBox="1">
            <a:spLocks noChangeArrowheads="1"/>
          </p:cNvSpPr>
          <p:nvPr/>
        </p:nvSpPr>
        <p:spPr bwMode="auto">
          <a:xfrm>
            <a:off x="7162800" y="63246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72709" name="Rectangle 10"/>
          <p:cNvSpPr>
            <a:spLocks noChangeArrowheads="1"/>
          </p:cNvSpPr>
          <p:nvPr/>
        </p:nvSpPr>
        <p:spPr bwMode="auto">
          <a:xfrm>
            <a:off x="5435600" y="476250"/>
            <a:ext cx="322103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доњи </a:t>
            </a:r>
            <a:b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први  молар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04800" y="152400"/>
            <a:ext cx="8710613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sr-Latn-CS" sz="3200" b="1">
                <a:latin typeface="Tahoma" pitchFamily="34" charset="0"/>
              </a:rPr>
              <a:t>Атрибути хумане дентиције</a:t>
            </a:r>
            <a:r>
              <a:rPr lang="sr-Latn-C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Latn-C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sz="2400" b="1">
                <a:solidFill>
                  <a:schemeClr val="accent2"/>
                </a:solidFill>
                <a:latin typeface="Tahoma" pitchFamily="34" charset="0"/>
              </a:rPr>
              <a:t>(Указују на разлике између млечних и сталних зуба)</a:t>
            </a:r>
            <a:endParaRPr lang="sr-Latn-CS" altLang="en-US" sz="2400" b="1">
              <a:solidFill>
                <a:schemeClr val="accent2"/>
              </a:solidFill>
            </a:endParaRPr>
          </a:p>
        </p:txBody>
      </p:sp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282575" y="1322388"/>
            <a:ext cx="642302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Latn-CS" altLang="en-US" sz="1000" b="1">
                <a:latin typeface="Tahoma" pitchFamily="34" charset="0"/>
                <a:cs typeface="Tahoma" pitchFamily="34" charset="0"/>
              </a:rPr>
              <a:t>    </a:t>
            </a:r>
            <a:r>
              <a:rPr lang="sr-Latn-CS" sz="1600" b="1">
                <a:latin typeface="Tahoma" pitchFamily="34" charset="0"/>
                <a:cs typeface="Tahoma" pitchFamily="34" charset="0"/>
              </a:rPr>
              <a:t>1. МЛЕЧНИ ЗУБИ СУ </a:t>
            </a:r>
            <a:r>
              <a:rPr lang="sr-Latn-C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МАЊИ</a:t>
            </a:r>
            <a:r>
              <a:rPr lang="sr-Latn-CS" sz="1600" b="1">
                <a:latin typeface="Tahoma" pitchFamily="34" charset="0"/>
                <a:cs typeface="Tahoma" pitchFamily="34" charset="0"/>
              </a:rPr>
              <a:t> У СВИМ ДИМЕНЗИЈАМА</a:t>
            </a:r>
            <a:br>
              <a:rPr lang="sr-Latn-CS" sz="1600" b="1">
                <a:latin typeface="Tahoma" pitchFamily="34" charset="0"/>
                <a:cs typeface="Tahoma" pitchFamily="34" charset="0"/>
              </a:rPr>
            </a:br>
            <a:r>
              <a:rPr lang="sr-Latn-CS" sz="1600" b="1">
                <a:latin typeface="Tahoma" pitchFamily="34" charset="0"/>
                <a:cs typeface="Tahoma" pitchFamily="34" charset="0"/>
              </a:rPr>
              <a:t>       ОД АНАЛОГНИХ ЗУБА СТАЛНЕ ДЕНТИЦИЈЕ. </a:t>
            </a:r>
          </a:p>
          <a:p>
            <a:pPr eaLnBrk="0" hangingPunct="0"/>
            <a:endParaRPr lang="sr-Latn-CS" sz="1600" b="1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sr-Latn-CS" sz="1600" b="1">
                <a:latin typeface="Tahoma" pitchFamily="34" charset="0"/>
                <a:cs typeface="Tahoma" pitchFamily="34" charset="0"/>
              </a:rPr>
              <a:t>  2. </a:t>
            </a:r>
            <a:r>
              <a:rPr lang="sr-Latn-C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КРУНЕ МЛЕЧНИХ ЗУБА </a:t>
            </a:r>
            <a:r>
              <a:rPr lang="sr-Latn-CS" altLang="en-US" sz="1600" b="1">
                <a:latin typeface="Tahoma" pitchFamily="34" charset="0"/>
                <a:cs typeface="Tahoma" pitchFamily="34" charset="0"/>
              </a:rPr>
              <a:t>ИЗГЛЕДАЈУ </a:t>
            </a:r>
            <a:r>
              <a:rPr lang="sr-Latn-C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КРАЋЕ (НИЖЕ)</a:t>
            </a:r>
            <a:br>
              <a:rPr lang="sr-Latn-C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</a:br>
            <a:r>
              <a:rPr lang="sr-Latn-CS" sz="16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    </a:t>
            </a:r>
            <a:r>
              <a:rPr lang="sr-Latn-CS" sz="1600" b="1">
                <a:latin typeface="Tahoma" pitchFamily="34" charset="0"/>
                <a:cs typeface="Tahoma" pitchFamily="34" charset="0"/>
              </a:rPr>
              <a:t>У ПОРЕЂЕЊУ СА  СТАЛНИМ ЗУБИМА</a:t>
            </a:r>
          </a:p>
          <a:p>
            <a:pPr eaLnBrk="0" hangingPunct="0"/>
            <a:endParaRPr lang="sr-Latn-CS" sz="1600" b="1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sr-Latn-CS" sz="1600" b="1">
                <a:latin typeface="Tahoma" pitchFamily="34" charset="0"/>
                <a:cs typeface="Tahoma" pitchFamily="34" charset="0"/>
              </a:rPr>
              <a:t>  3. </a:t>
            </a:r>
            <a:r>
              <a:rPr lang="sr-Latn-CS" sz="16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sr-Latn-C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МЛЕЧНИ ЗУБИ </a:t>
            </a:r>
            <a:r>
              <a:rPr lang="sr-Latn-CS" sz="1600" b="1">
                <a:latin typeface="Tahoma" pitchFamily="34" charset="0"/>
                <a:cs typeface="Tahoma" pitchFamily="34" charset="0"/>
              </a:rPr>
              <a:t>УВЈЕК ПОКАЗУЈУ ВЕЋУ МД ШИРИНУ</a:t>
            </a:r>
            <a:br>
              <a:rPr lang="sr-Latn-CS" sz="1600" b="1">
                <a:latin typeface="Tahoma" pitchFamily="34" charset="0"/>
                <a:cs typeface="Tahoma" pitchFamily="34" charset="0"/>
              </a:rPr>
            </a:br>
            <a:r>
              <a:rPr lang="sr-Latn-CS" sz="1600" b="1">
                <a:latin typeface="Tahoma" pitchFamily="34" charset="0"/>
                <a:cs typeface="Tahoma" pitchFamily="34" charset="0"/>
              </a:rPr>
              <a:t>       У ПОРЕЂЕЊУ СА ПРИРОДНОМ ВИСИНОМ КРУНЕ</a:t>
            </a:r>
            <a:br>
              <a:rPr lang="sr-Latn-CS" sz="1600" b="1">
                <a:latin typeface="Tahoma" pitchFamily="34" charset="0"/>
                <a:cs typeface="Tahoma" pitchFamily="34" charset="0"/>
              </a:rPr>
            </a:br>
            <a:r>
              <a:rPr lang="sr-Latn-CS" sz="1600" b="1">
                <a:latin typeface="Tahoma" pitchFamily="34" charset="0"/>
                <a:cs typeface="Tahoma" pitchFamily="34" charset="0"/>
              </a:rPr>
              <a:t>      (</a:t>
            </a:r>
            <a:r>
              <a:rPr lang="sr-Latn-CS" altLang="en-US" sz="1600" b="1">
                <a:latin typeface="Tahoma" pitchFamily="34" charset="0"/>
                <a:cs typeface="Tahoma" pitchFamily="34" charset="0"/>
              </a:rPr>
              <a:t>“</a:t>
            </a:r>
            <a:r>
              <a:rPr lang="sr-Latn-C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ЗДЕПАСТ” ИЗГЛЕД КРУНЕ СВИХ МЛЕЧНИХ   </a:t>
            </a:r>
            <a:r>
              <a:rPr lang="sr-Latn-CS" altLang="en-U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ЗУБА</a:t>
            </a:r>
            <a:r>
              <a:rPr lang="sr-Latn-CS" sz="1600" b="1">
                <a:latin typeface="Tahoma" pitchFamily="34" charset="0"/>
                <a:cs typeface="Tahoma" pitchFamily="34" charset="0"/>
              </a:rPr>
              <a:t>)</a:t>
            </a:r>
            <a:r>
              <a:rPr lang="sr-Latn-CS" altLang="en-US" sz="1600" b="1">
                <a:latin typeface="Tahoma" pitchFamily="34" charset="0"/>
                <a:cs typeface="Tahoma" pitchFamily="34" charset="0"/>
              </a:rPr>
              <a:t>.</a:t>
            </a:r>
          </a:p>
          <a:p>
            <a:pPr eaLnBrk="0" hangingPunct="0"/>
            <a:endParaRPr lang="sr-Latn-CS" sz="1600" b="1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sr-Latn-CS" sz="1600" b="1">
                <a:latin typeface="Tahoma" pitchFamily="34" charset="0"/>
                <a:cs typeface="Tahoma" pitchFamily="34" charset="0"/>
              </a:rPr>
              <a:t>  4.  КЛАСУ СЕКУТИЋА И ОЧЊАКА МЛЕЧНИХ ЗУБА</a:t>
            </a:r>
            <a:br>
              <a:rPr lang="sr-Latn-CS" sz="1600" b="1">
                <a:latin typeface="Tahoma" pitchFamily="34" charset="0"/>
                <a:cs typeface="Tahoma" pitchFamily="34" charset="0"/>
              </a:rPr>
            </a:br>
            <a:r>
              <a:rPr lang="sr-Latn-CS" sz="1600" b="1">
                <a:latin typeface="Tahoma" pitchFamily="34" charset="0"/>
                <a:cs typeface="Tahoma" pitchFamily="34" charset="0"/>
              </a:rPr>
              <a:t>       </a:t>
            </a:r>
            <a:r>
              <a:rPr lang="bs-Latn-BA" sz="1600" b="1">
                <a:latin typeface="Tahoma" pitchFamily="34" charset="0"/>
                <a:cs typeface="Tahoma" pitchFamily="34" charset="0"/>
              </a:rPr>
              <a:t>КАРАКТЕРИШЕ ПРИСУСТВО </a:t>
            </a:r>
            <a:r>
              <a:rPr lang="sr-Latn-CS" sz="16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sr-Latn-C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ЦЕРВИКАЛНОГ ГРЕБЕНА.</a:t>
            </a:r>
            <a:br>
              <a:rPr lang="sr-Latn-C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</a:br>
            <a:r>
              <a:rPr lang="sr-Latn-CS" sz="16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     </a:t>
            </a:r>
            <a:r>
              <a:rPr lang="sr-Latn-CS" sz="1600" b="1">
                <a:latin typeface="Tahoma" pitchFamily="34" charset="0"/>
                <a:cs typeface="Tahoma" pitchFamily="34" charset="0"/>
              </a:rPr>
              <a:t>ЧЛАНОВИ КЛАСЕ МОЛАРА ПРИМАРНЕ  ДЕНТИЦИЈЕ</a:t>
            </a:r>
            <a:br>
              <a:rPr lang="sr-Latn-CS" sz="1600" b="1">
                <a:latin typeface="Tahoma" pitchFamily="34" charset="0"/>
                <a:cs typeface="Tahoma" pitchFamily="34" charset="0"/>
              </a:rPr>
            </a:br>
            <a:r>
              <a:rPr lang="sr-Latn-CS" sz="1600" b="1">
                <a:latin typeface="Tahoma" pitchFamily="34" charset="0"/>
                <a:cs typeface="Tahoma" pitchFamily="34" charset="0"/>
              </a:rPr>
              <a:t>       ПОКАЗУЈУ АНАЛОГНУ СТРУКТУРУ, АЛИ  САМО</a:t>
            </a:r>
            <a:br>
              <a:rPr lang="sr-Latn-CS" sz="1600" b="1">
                <a:latin typeface="Tahoma" pitchFamily="34" charset="0"/>
                <a:cs typeface="Tahoma" pitchFamily="34" charset="0"/>
              </a:rPr>
            </a:br>
            <a:r>
              <a:rPr lang="sr-Latn-CS" sz="1600" b="1">
                <a:latin typeface="Tahoma" pitchFamily="34" charset="0"/>
                <a:cs typeface="Tahoma" pitchFamily="34" charset="0"/>
              </a:rPr>
              <a:t>       </a:t>
            </a:r>
            <a:r>
              <a:rPr lang="sr-Latn-CS" altLang="en-US" sz="1600" b="1">
                <a:latin typeface="Tahoma" pitchFamily="34" charset="0"/>
                <a:cs typeface="Tahoma" pitchFamily="34" charset="0"/>
              </a:rPr>
              <a:t>ЦЕРВИКАЛНОЈ ТРЕЋИНИ БУКАЛНЕ ПОВРШИНЕ</a:t>
            </a:r>
            <a:br>
              <a:rPr lang="sr-Latn-CS" altLang="en-US" sz="1600" b="1">
                <a:latin typeface="Tahoma" pitchFamily="34" charset="0"/>
                <a:cs typeface="Tahoma" pitchFamily="34" charset="0"/>
              </a:rPr>
            </a:br>
            <a:r>
              <a:rPr lang="sr-Latn-CS" altLang="en-US" sz="1600" b="1">
                <a:latin typeface="Tahoma" pitchFamily="34" charset="0"/>
                <a:cs typeface="Tahoma" pitchFamily="34" charset="0"/>
              </a:rPr>
              <a:t>       (</a:t>
            </a:r>
            <a:r>
              <a:rPr lang="bs-Latn-BA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БУКОЦЕРВИКАЛНИ   </a:t>
            </a:r>
            <a:r>
              <a:rPr lang="sr-Latn-CS" altLang="en-U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ГРЕБЕН</a:t>
            </a:r>
            <a:r>
              <a:rPr lang="sr-Latn-CS" sz="1600" b="1">
                <a:latin typeface="Tahoma" pitchFamily="34" charset="0"/>
                <a:cs typeface="Tahoma" pitchFamily="34" charset="0"/>
              </a:rPr>
              <a:t>)</a:t>
            </a:r>
          </a:p>
          <a:p>
            <a:pPr eaLnBrk="0" hangingPunct="0"/>
            <a:endParaRPr lang="sr-Latn-CS" sz="1600" b="1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sr-Latn-CS" sz="1600" b="1">
                <a:latin typeface="Tahoma" pitchFamily="34" charset="0"/>
                <a:cs typeface="Tahoma" pitchFamily="34" charset="0"/>
              </a:rPr>
              <a:t>   5.  ЛАБИЈАЛНА ПОВРШИНА У ЦЕЛОСТИ ЈЕ </a:t>
            </a:r>
            <a:r>
              <a:rPr lang="sr-Latn-CS" altLang="en-U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ГЛАТКА</a:t>
            </a:r>
            <a:r>
              <a:rPr lang="sr-Latn-CS" sz="1600" b="1">
                <a:latin typeface="Tahoma" pitchFamily="34" charset="0"/>
                <a:cs typeface="Tahoma" pitchFamily="34" charset="0"/>
              </a:rPr>
              <a:t>, БЕЗ</a:t>
            </a:r>
            <a:br>
              <a:rPr lang="sr-Latn-CS" sz="1600" b="1">
                <a:latin typeface="Tahoma" pitchFamily="34" charset="0"/>
                <a:cs typeface="Tahoma" pitchFamily="34" charset="0"/>
              </a:rPr>
            </a:br>
            <a:r>
              <a:rPr lang="sr-Latn-CS" sz="1600" b="1">
                <a:latin typeface="Tahoma" pitchFamily="34" charset="0"/>
                <a:cs typeface="Tahoma" pitchFamily="34" charset="0"/>
              </a:rPr>
              <a:t>        ПРИСУСТВА КУМУЛУСА,  </a:t>
            </a:r>
            <a:r>
              <a:rPr lang="sr-Latn-CS" altLang="en-US" sz="1600" b="1">
                <a:latin typeface="Tahoma" pitchFamily="34" charset="0"/>
                <a:cs typeface="Tahoma" pitchFamily="34" charset="0"/>
              </a:rPr>
              <a:t>ЛОБУСА И РАЗВОЈНИХ</a:t>
            </a:r>
            <a:br>
              <a:rPr lang="sr-Latn-CS" altLang="en-US" sz="1600" b="1">
                <a:latin typeface="Tahoma" pitchFamily="34" charset="0"/>
                <a:cs typeface="Tahoma" pitchFamily="34" charset="0"/>
              </a:rPr>
            </a:br>
            <a:r>
              <a:rPr lang="sr-Latn-CS" altLang="en-US" sz="1600" b="1">
                <a:latin typeface="Tahoma" pitchFamily="34" charset="0"/>
                <a:cs typeface="Tahoma" pitchFamily="34" charset="0"/>
              </a:rPr>
              <a:t>        ДЕПРЕСИЈА. </a:t>
            </a:r>
            <a:r>
              <a:rPr lang="sr-Latn-CS" altLang="en-US" sz="1000">
                <a:latin typeface="Tahoma" pitchFamily="34" charset="0"/>
                <a:cs typeface="Tahoma" pitchFamily="34" charset="0"/>
              </a:rPr>
              <a:t> </a:t>
            </a:r>
          </a:p>
        </p:txBody>
      </p:sp>
      <p:pic>
        <p:nvPicPr>
          <p:cNvPr id="10243" name="Picture 6"/>
          <p:cNvPicPr>
            <a:picLocks noChangeAspect="1" noChangeArrowheads="1"/>
          </p:cNvPicPr>
          <p:nvPr/>
        </p:nvPicPr>
        <p:blipFill>
          <a:blip r:embed="rId2" cstate="print">
            <a:lum bright="18000" contrast="6000"/>
          </a:blip>
          <a:srcRect/>
          <a:stretch>
            <a:fillRect/>
          </a:stretch>
        </p:blipFill>
        <p:spPr bwMode="auto">
          <a:xfrm>
            <a:off x="6781800" y="2209800"/>
            <a:ext cx="2362200" cy="399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13325" y="2209800"/>
            <a:ext cx="4130675" cy="4648200"/>
          </a:xfrm>
          <a:ln w="12700">
            <a:solidFill>
              <a:srgbClr val="FFFF00"/>
            </a:solidFill>
          </a:ln>
        </p:spPr>
      </p:pic>
      <p:sp>
        <p:nvSpPr>
          <p:cNvPr id="74754" name="Text Box 4"/>
          <p:cNvSpPr txBox="1">
            <a:spLocks noChangeArrowheads="1"/>
          </p:cNvSpPr>
          <p:nvPr/>
        </p:nvSpPr>
        <p:spPr bwMode="auto">
          <a:xfrm>
            <a:off x="287338" y="2203450"/>
            <a:ext cx="4960937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sr-Cyrl-CS" b="1" u="sng">
                <a:latin typeface="Tahoma" pitchFamily="34" charset="0"/>
              </a:rPr>
              <a:t>Дистални аспект</a:t>
            </a:r>
            <a:r>
              <a:rPr lang="sr-Cyrl-CS" b="1">
                <a:latin typeface="Tahoma" pitchFamily="34" charset="0"/>
              </a:rPr>
              <a:t>:</a:t>
            </a:r>
          </a:p>
          <a:p>
            <a:pPr eaLnBrk="0" hangingPunct="0"/>
            <a:endParaRPr lang="sr-Cyrl-CS" sz="1600" b="1">
              <a:solidFill>
                <a:srgbClr val="FFFF00"/>
              </a:solidFill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sr-Cyrl-CS" sz="1600" b="1">
                <a:latin typeface="Tahoma" pitchFamily="34" charset="0"/>
              </a:rPr>
              <a:t> </a:t>
            </a:r>
            <a:r>
              <a:rPr lang="en-US" altLang="en-US" sz="1600" b="1">
                <a:latin typeface="Tahoma" pitchFamily="34" charset="0"/>
              </a:rPr>
              <a:t>Површина слична мезијалној, али мања</a:t>
            </a:r>
          </a:p>
          <a:p>
            <a:pPr eaLnBrk="0" hangingPunct="0">
              <a:buFont typeface="Arial" pitchFamily="34" charset="0"/>
              <a:buChar char="•"/>
            </a:pPr>
            <a:endParaRPr lang="en-US" altLang="sr-Cyrl-CS" sz="16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en-US" sz="1600" b="1">
                <a:latin typeface="Tahoma" pitchFamily="34" charset="0"/>
              </a:rPr>
              <a:t> Виде се све 4 квржице и цео профил</a:t>
            </a:r>
            <a:br>
              <a:rPr lang="en-US" altLang="en-US" sz="1600" b="1">
                <a:latin typeface="Tahoma" pitchFamily="34" charset="0"/>
              </a:rPr>
            </a:br>
            <a:r>
              <a:rPr lang="en-US" altLang="en-US" sz="1600" b="1">
                <a:latin typeface="Tahoma" pitchFamily="34" charset="0"/>
              </a:rPr>
              <a:t>  мезијалног корена</a:t>
            </a:r>
          </a:p>
          <a:p>
            <a:pPr eaLnBrk="0" hangingPunct="0">
              <a:buFont typeface="Arial" pitchFamily="34" charset="0"/>
              <a:buChar char="•"/>
            </a:pPr>
            <a:endParaRPr lang="en-US" altLang="sr-Cyrl-CS" sz="16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en-US" sz="1600" b="1">
                <a:latin typeface="Tahoma" pitchFamily="34" charset="0"/>
              </a:rPr>
              <a:t> Дистални маргинални гребен је ужи,</a:t>
            </a:r>
            <a:br>
              <a:rPr lang="en-US" altLang="en-US" sz="1600" b="1">
                <a:latin typeface="Tahoma" pitchFamily="34" charset="0"/>
              </a:rPr>
            </a:br>
            <a:r>
              <a:rPr lang="en-US" altLang="en-US" sz="1600" b="1">
                <a:latin typeface="Tahoma" pitchFamily="34" charset="0"/>
              </a:rPr>
              <a:t>  мање висине и слабије изражен од мезиј.</a:t>
            </a:r>
          </a:p>
          <a:p>
            <a:pPr eaLnBrk="0" hangingPunct="0">
              <a:buFont typeface="Arial" pitchFamily="34" charset="0"/>
              <a:buChar char="•"/>
            </a:pPr>
            <a:endParaRPr lang="en-US" altLang="sr-Cyrl-CS" sz="1600" b="1">
              <a:latin typeface="Tahoma" pitchFamily="34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en-US" altLang="en-US" sz="1600" b="1">
                <a:latin typeface="Tahoma" pitchFamily="34" charset="0"/>
              </a:rPr>
              <a:t> Цервикална линија је равна, истог нивоа</a:t>
            </a:r>
            <a:br>
              <a:rPr lang="en-US" altLang="en-US" sz="1600" b="1">
                <a:latin typeface="Tahoma" pitchFamily="34" charset="0"/>
              </a:rPr>
            </a:br>
            <a:r>
              <a:rPr lang="en-US" altLang="en-US" sz="1600" b="1">
                <a:latin typeface="Tahoma" pitchFamily="34" charset="0"/>
              </a:rPr>
              <a:t>  и букално и лингвално</a:t>
            </a:r>
            <a:r>
              <a:rPr lang="en-US" altLang="sr-Cyrl-CS" sz="1600" b="1">
                <a:latin typeface="Tahoma" pitchFamily="34" charset="0"/>
              </a:rPr>
              <a:t/>
            </a:r>
            <a:br>
              <a:rPr lang="en-US" altLang="sr-Cyrl-CS" sz="1600" b="1">
                <a:latin typeface="Tahoma" pitchFamily="34" charset="0"/>
              </a:rPr>
            </a:br>
            <a:endParaRPr lang="en-US" altLang="sr-Latn-CS" sz="1600" b="1">
              <a:latin typeface="Tahoma" pitchFamily="34" charset="0"/>
            </a:endParaRPr>
          </a:p>
        </p:txBody>
      </p:sp>
      <p:sp>
        <p:nvSpPr>
          <p:cNvPr id="74755" name="Text Box 7"/>
          <p:cNvSpPr txBox="1">
            <a:spLocks noChangeArrowheads="1"/>
          </p:cNvSpPr>
          <p:nvPr/>
        </p:nvSpPr>
        <p:spPr bwMode="auto">
          <a:xfrm>
            <a:off x="5105400" y="6324600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74756" name="Text Box 8"/>
          <p:cNvSpPr txBox="1">
            <a:spLocks noChangeArrowheads="1"/>
          </p:cNvSpPr>
          <p:nvPr/>
        </p:nvSpPr>
        <p:spPr bwMode="auto">
          <a:xfrm>
            <a:off x="7162800" y="63246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74757" name="Rectangle 10"/>
          <p:cNvSpPr>
            <a:spLocks noChangeArrowheads="1"/>
          </p:cNvSpPr>
          <p:nvPr/>
        </p:nvSpPr>
        <p:spPr bwMode="auto">
          <a:xfrm>
            <a:off x="2051050" y="476250"/>
            <a:ext cx="58150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доњи први  молар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/>
          <p:cNvSpPr>
            <a:spLocks noGrp="1" noChangeArrowheads="1"/>
          </p:cNvSpPr>
          <p:nvPr>
            <p:ph idx="1"/>
          </p:nvPr>
        </p:nvSpPr>
        <p:spPr>
          <a:xfrm>
            <a:off x="287338" y="2895600"/>
            <a:ext cx="4554537" cy="23717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r-Cyrl-CS" sz="1400" b="1" smtClean="0"/>
              <a:t>КОНТУРА</a:t>
            </a:r>
            <a:r>
              <a:rPr lang="sr-Cyrl-CS" sz="1400" b="1" smtClean="0">
                <a:solidFill>
                  <a:srgbClr val="FFFF00"/>
                </a:solidFill>
              </a:rPr>
              <a:t> </a:t>
            </a:r>
            <a:r>
              <a:rPr lang="sr-Cyrl-CS" sz="1400" b="1" smtClean="0">
                <a:solidFill>
                  <a:srgbClr val="27C07A"/>
                </a:solidFill>
              </a:rPr>
              <a:t>СОП</a:t>
            </a:r>
            <a:r>
              <a:rPr lang="sr-Cyrl-CS" sz="1400" b="1" smtClean="0"/>
              <a:t> ЈЕ АСИМЕТРИЧНОГ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Cyrl-CS" sz="1400" b="1" smtClean="0">
                <a:solidFill>
                  <a:srgbClr val="FFFF00"/>
                </a:solidFill>
              </a:rPr>
              <a:t>       </a:t>
            </a:r>
            <a:r>
              <a:rPr lang="sr-Cyrl-CS" sz="1400" b="1" smtClean="0">
                <a:solidFill>
                  <a:srgbClr val="FF0000"/>
                </a:solidFill>
              </a:rPr>
              <a:t>ПРАВОУГАОНОГ ОБЛИКА</a:t>
            </a:r>
          </a:p>
          <a:p>
            <a:pPr>
              <a:lnSpc>
                <a:spcPct val="80000"/>
              </a:lnSpc>
            </a:pPr>
            <a:endParaRPr lang="sr-Cyrl-CS" sz="1400" b="1" smtClean="0"/>
          </a:p>
          <a:p>
            <a:pPr>
              <a:lnSpc>
                <a:spcPct val="80000"/>
              </a:lnSpc>
            </a:pPr>
            <a:r>
              <a:rPr lang="sr-Cyrl-CS" sz="1400" b="1" smtClean="0"/>
              <a:t>ТРИГОНИД ЈЕ ШИРИ ОД ТАЛОНИДА</a:t>
            </a:r>
          </a:p>
          <a:p>
            <a:pPr>
              <a:lnSpc>
                <a:spcPct val="80000"/>
              </a:lnSpc>
            </a:pPr>
            <a:endParaRPr lang="sr-Cyrl-CS" sz="1400" b="1" smtClean="0"/>
          </a:p>
          <a:p>
            <a:pPr>
              <a:lnSpc>
                <a:spcPct val="80000"/>
              </a:lnSpc>
            </a:pPr>
            <a:r>
              <a:rPr lang="en-US" altLang="sr-Cyrl-CS" sz="1400" b="1" smtClean="0"/>
              <a:t>Круна је шира мезиодистално него</a:t>
            </a:r>
            <a:br>
              <a:rPr lang="en-US" altLang="sr-Cyrl-CS" sz="1400" b="1" smtClean="0"/>
            </a:br>
            <a:r>
              <a:rPr lang="en-US" altLang="sr-Cyrl-CS" sz="1400" b="1" smtClean="0"/>
              <a:t>буко-орално</a:t>
            </a:r>
            <a:endParaRPr lang="sr-Cyrl-CS" sz="1400" b="1" smtClean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>
          <a:xfrm>
            <a:off x="439738" y="1828800"/>
            <a:ext cx="4114800" cy="762000"/>
          </a:xfrm>
        </p:spPr>
        <p:txBody>
          <a:bodyPr/>
          <a:lstStyle/>
          <a:p>
            <a:r>
              <a:rPr lang="sr-Cyrl-CS" sz="24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ОКЛУЗАЛНИ АСПЕКТ:</a:t>
            </a:r>
          </a:p>
        </p:txBody>
      </p:sp>
      <p:pic>
        <p:nvPicPr>
          <p:cNvPr id="7680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295400"/>
            <a:ext cx="4781550" cy="5381625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76804" name="Text Box 5"/>
          <p:cNvSpPr txBox="1">
            <a:spLocks noChangeArrowheads="1"/>
          </p:cNvSpPr>
          <p:nvPr/>
        </p:nvSpPr>
        <p:spPr bwMode="auto">
          <a:xfrm>
            <a:off x="4419600" y="6248400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76805" name="Text Box 6"/>
          <p:cNvSpPr txBox="1">
            <a:spLocks noChangeArrowheads="1"/>
          </p:cNvSpPr>
          <p:nvPr/>
        </p:nvSpPr>
        <p:spPr bwMode="auto">
          <a:xfrm>
            <a:off x="6781800" y="62484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76806" name="Line 7"/>
          <p:cNvSpPr>
            <a:spLocks noChangeShapeType="1"/>
          </p:cNvSpPr>
          <p:nvPr/>
        </p:nvSpPr>
        <p:spPr bwMode="auto">
          <a:xfrm>
            <a:off x="4648200" y="5562600"/>
            <a:ext cx="381000" cy="990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76807" name="Line 8"/>
          <p:cNvSpPr>
            <a:spLocks noChangeShapeType="1"/>
          </p:cNvSpPr>
          <p:nvPr/>
        </p:nvSpPr>
        <p:spPr bwMode="auto">
          <a:xfrm flipV="1">
            <a:off x="5029200" y="6477000"/>
            <a:ext cx="1371600" cy="76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76808" name="Line 9"/>
          <p:cNvSpPr>
            <a:spLocks noChangeShapeType="1"/>
          </p:cNvSpPr>
          <p:nvPr/>
        </p:nvSpPr>
        <p:spPr bwMode="auto">
          <a:xfrm flipH="1" flipV="1">
            <a:off x="6172200" y="5029200"/>
            <a:ext cx="228600" cy="1447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76809" name="Line 10"/>
          <p:cNvSpPr>
            <a:spLocks noChangeShapeType="1"/>
          </p:cNvSpPr>
          <p:nvPr/>
        </p:nvSpPr>
        <p:spPr bwMode="auto">
          <a:xfrm flipV="1">
            <a:off x="4648200" y="5029200"/>
            <a:ext cx="1524000" cy="533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76810" name="Rectangle 11"/>
          <p:cNvSpPr>
            <a:spLocks noChangeArrowheads="1"/>
          </p:cNvSpPr>
          <p:nvPr/>
        </p:nvSpPr>
        <p:spPr bwMode="auto">
          <a:xfrm rot="-680046">
            <a:off x="5102225" y="5638800"/>
            <a:ext cx="1066800" cy="609600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76811" name="Oval 12"/>
          <p:cNvSpPr>
            <a:spLocks noChangeArrowheads="1"/>
          </p:cNvSpPr>
          <p:nvPr/>
        </p:nvSpPr>
        <p:spPr bwMode="auto">
          <a:xfrm>
            <a:off x="5257800" y="5943600"/>
            <a:ext cx="1524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76812" name="AutoShape 14"/>
          <p:cNvSpPr>
            <a:spLocks noChangeArrowheads="1"/>
          </p:cNvSpPr>
          <p:nvPr/>
        </p:nvSpPr>
        <p:spPr bwMode="auto">
          <a:xfrm rot="199267">
            <a:off x="7543800" y="5791200"/>
            <a:ext cx="180975" cy="457200"/>
          </a:xfrm>
          <a:prstGeom prst="upDownArrow">
            <a:avLst>
              <a:gd name="adj1" fmla="val 50000"/>
              <a:gd name="adj2" fmla="val 504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76813" name="AutoShape 15"/>
          <p:cNvSpPr>
            <a:spLocks noChangeArrowheads="1"/>
          </p:cNvSpPr>
          <p:nvPr/>
        </p:nvSpPr>
        <p:spPr bwMode="auto">
          <a:xfrm rot="255437">
            <a:off x="8077200" y="5638800"/>
            <a:ext cx="180975" cy="609600"/>
          </a:xfrm>
          <a:prstGeom prst="upDownArrow">
            <a:avLst>
              <a:gd name="adj1" fmla="val 50000"/>
              <a:gd name="adj2" fmla="val 6730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sr-Cyrl-CS">
              <a:solidFill>
                <a:srgbClr val="FF0000"/>
              </a:solidFill>
            </a:endParaRPr>
          </a:p>
        </p:txBody>
      </p:sp>
      <p:sp>
        <p:nvSpPr>
          <p:cNvPr id="76814" name="Text Box 16"/>
          <p:cNvSpPr txBox="1">
            <a:spLocks noChangeArrowheads="1"/>
          </p:cNvSpPr>
          <p:nvPr/>
        </p:nvSpPr>
        <p:spPr bwMode="auto">
          <a:xfrm>
            <a:off x="8137525" y="6477000"/>
            <a:ext cx="102235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200" b="1">
                <a:solidFill>
                  <a:srgbClr val="FF0000"/>
                </a:solidFill>
              </a:rPr>
              <a:t>ТРИГОНИД</a:t>
            </a:r>
          </a:p>
        </p:txBody>
      </p:sp>
      <p:sp>
        <p:nvSpPr>
          <p:cNvPr id="76815" name="Text Box 17"/>
          <p:cNvSpPr txBox="1">
            <a:spLocks noChangeArrowheads="1"/>
          </p:cNvSpPr>
          <p:nvPr/>
        </p:nvSpPr>
        <p:spPr bwMode="auto">
          <a:xfrm>
            <a:off x="6842125" y="5029200"/>
            <a:ext cx="939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200" b="1">
                <a:solidFill>
                  <a:schemeClr val="accent1"/>
                </a:solidFill>
              </a:rPr>
              <a:t>ТАЛОНИД</a:t>
            </a:r>
          </a:p>
        </p:txBody>
      </p:sp>
      <p:sp>
        <p:nvSpPr>
          <p:cNvPr id="76816" name="Rectangle 18"/>
          <p:cNvSpPr>
            <a:spLocks noChangeArrowheads="1"/>
          </p:cNvSpPr>
          <p:nvPr/>
        </p:nvSpPr>
        <p:spPr bwMode="auto">
          <a:xfrm>
            <a:off x="2133600" y="381000"/>
            <a:ext cx="58150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доњи први  молар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idx="1"/>
          </p:nvPr>
        </p:nvSpPr>
        <p:spPr>
          <a:xfrm>
            <a:off x="358775" y="2139950"/>
            <a:ext cx="8959850" cy="4505325"/>
          </a:xfrm>
        </p:spPr>
        <p:txBody>
          <a:bodyPr/>
          <a:lstStyle/>
          <a:p>
            <a:pPr>
              <a:lnSpc>
                <a:spcPct val="80000"/>
              </a:lnSpc>
              <a:buClr>
                <a:srgbClr val="FFFF00"/>
              </a:buClr>
            </a:pPr>
            <a:r>
              <a:rPr lang="sr-Cyrl-CS" sz="1400" b="1" smtClean="0"/>
              <a:t>КОНТУРА</a:t>
            </a:r>
            <a:r>
              <a:rPr lang="sr-Cyrl-CS" sz="1400" b="1" smtClean="0">
                <a:solidFill>
                  <a:srgbClr val="FFFF00"/>
                </a:solidFill>
              </a:rPr>
              <a:t> </a:t>
            </a:r>
            <a:r>
              <a:rPr lang="sr-Cyrl-CS" sz="1400" b="1" smtClean="0">
                <a:solidFill>
                  <a:srgbClr val="953735"/>
                </a:solidFill>
              </a:rPr>
              <a:t>УОП</a:t>
            </a:r>
            <a:r>
              <a:rPr lang="sr-Cyrl-CS" sz="1400" b="1" smtClean="0"/>
              <a:t> ЈЕ СИМЕТРИЧНОГ</a:t>
            </a:r>
            <a:r>
              <a:rPr lang="sr-Cyrl-CS" sz="1400" b="1" smtClean="0">
                <a:solidFill>
                  <a:srgbClr val="FFC000"/>
                </a:solidFill>
              </a:rPr>
              <a:t> ПРАВОУГАОНОГ ОБЛИКА</a:t>
            </a:r>
          </a:p>
          <a:p>
            <a:pPr>
              <a:lnSpc>
                <a:spcPct val="80000"/>
              </a:lnSpc>
              <a:buClr>
                <a:srgbClr val="FFFF00"/>
              </a:buClr>
            </a:pPr>
            <a:endParaRPr lang="sr-Cyrl-CS" sz="1400" b="1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Clr>
                <a:srgbClr val="FFFF00"/>
              </a:buClr>
            </a:pPr>
            <a:r>
              <a:rPr lang="en-US" altLang="sr-Cyrl-CS" sz="1400" b="1" smtClean="0"/>
              <a:t>ПРИСУТНЕ СУ 4 КВРЖИЦЕ: МБк (највећа), МЛК, ДБк И ДЛк (најмања)</a:t>
            </a:r>
          </a:p>
          <a:p>
            <a:pPr>
              <a:lnSpc>
                <a:spcPct val="80000"/>
              </a:lnSpc>
              <a:buClr>
                <a:srgbClr val="FFFF00"/>
              </a:buClr>
            </a:pPr>
            <a:endParaRPr lang="sr-Cyrl-CS" sz="1400" b="1" smtClean="0"/>
          </a:p>
          <a:p>
            <a:pPr>
              <a:lnSpc>
                <a:spcPct val="80000"/>
              </a:lnSpc>
              <a:buClr>
                <a:srgbClr val="FFFF00"/>
              </a:buClr>
            </a:pPr>
            <a:r>
              <a:rPr lang="sr-Cyrl-CS" sz="1400" b="1" smtClean="0">
                <a:solidFill>
                  <a:srgbClr val="92D050"/>
                </a:solidFill>
              </a:rPr>
              <a:t>МБк </a:t>
            </a:r>
            <a:r>
              <a:rPr lang="sr-Cyrl-CS" sz="1400" b="1" smtClean="0"/>
              <a:t>И </a:t>
            </a:r>
            <a:r>
              <a:rPr lang="sr-Cyrl-CS" sz="1400" b="1" smtClean="0">
                <a:solidFill>
                  <a:srgbClr val="92D050"/>
                </a:solidFill>
              </a:rPr>
              <a:t>МЛк</a:t>
            </a:r>
            <a:r>
              <a:rPr lang="sr-Cyrl-CS" sz="1400" b="1" smtClean="0">
                <a:solidFill>
                  <a:srgbClr val="FFFF00"/>
                </a:solidFill>
              </a:rPr>
              <a:t> </a:t>
            </a:r>
            <a:r>
              <a:rPr lang="sr-Cyrl-CS" sz="1400" b="1" smtClean="0"/>
              <a:t>СУ ПОВЕЗАНЕ СКОРО КОНТИНУИРАНИМ ТРАНСВЕРЗАЛНИМ </a:t>
            </a:r>
            <a:br>
              <a:rPr lang="sr-Cyrl-CS" sz="1400" b="1" smtClean="0"/>
            </a:br>
            <a:r>
              <a:rPr lang="en-US" altLang="sr-Cyrl-CS" sz="1400" b="1" smtClean="0"/>
              <a:t>који је најчешће у средњем делу прекинут централном браздом</a:t>
            </a:r>
          </a:p>
          <a:p>
            <a:pPr>
              <a:lnSpc>
                <a:spcPct val="80000"/>
              </a:lnSpc>
              <a:buClr>
                <a:srgbClr val="FFFF00"/>
              </a:buClr>
            </a:pPr>
            <a:endParaRPr lang="sr-Cyrl-CS" sz="1400" b="1" smtClean="0">
              <a:solidFill>
                <a:srgbClr val="FFFF00"/>
              </a:solidFill>
            </a:endParaRPr>
          </a:p>
          <a:p>
            <a:pPr>
              <a:lnSpc>
                <a:spcPct val="80000"/>
              </a:lnSpc>
              <a:buClr>
                <a:srgbClr val="FFFF00"/>
              </a:buClr>
            </a:pPr>
            <a:r>
              <a:rPr lang="en-US" altLang="sr-Cyrl-CS" sz="1400" b="1" smtClean="0"/>
              <a:t>ВИДЉИВЕ 3 ЈАМЕ </a:t>
            </a:r>
            <a:r>
              <a:rPr lang="en-GB" sz="1400" b="1" smtClean="0"/>
              <a:t>(</a:t>
            </a:r>
            <a:r>
              <a:rPr lang="en-US" altLang="en-GB" sz="1400" b="1" smtClean="0"/>
              <a:t>слич. мл. гор. 1. мол.)</a:t>
            </a:r>
            <a:r>
              <a:rPr lang="en-US" altLang="sr-Cyrl-CS" sz="1400" b="1" smtClean="0"/>
              <a:t>:</a:t>
            </a:r>
          </a:p>
          <a:p>
            <a:pPr>
              <a:lnSpc>
                <a:spcPct val="80000"/>
              </a:lnSpc>
              <a:buClr>
                <a:srgbClr val="FFFF00"/>
              </a:buClr>
              <a:buFontTx/>
              <a:buNone/>
            </a:pPr>
            <a:r>
              <a:rPr lang="en-US" altLang="sr-Cyrl-CS" sz="1400" b="1" smtClean="0"/>
              <a:t>       - </a:t>
            </a:r>
            <a:r>
              <a:rPr lang="sr-Latn-CS" sz="1400" b="1" smtClean="0">
                <a:solidFill>
                  <a:srgbClr val="FFC000"/>
                </a:solidFill>
              </a:rPr>
              <a:t>FOSSA CENTRALIS</a:t>
            </a:r>
            <a:r>
              <a:rPr lang="en-GB" altLang="sr-Latn-CS" sz="1400" b="1" smtClean="0"/>
              <a:t>,</a:t>
            </a:r>
            <a:r>
              <a:rPr lang="en-GB" altLang="sr-Latn-CS" sz="1400" b="1" smtClean="0">
                <a:solidFill>
                  <a:srgbClr val="FFFF00"/>
                </a:solidFill>
              </a:rPr>
              <a:t> </a:t>
            </a:r>
            <a:r>
              <a:rPr lang="sr-Cyrl-CS" sz="1400" b="1" smtClean="0"/>
              <a:t>ЛОЦИРАНА </a:t>
            </a:r>
            <a:br>
              <a:rPr lang="sr-Cyrl-CS" sz="1400" b="1" smtClean="0"/>
            </a:br>
            <a:r>
              <a:rPr lang="sr-Cyrl-CS" sz="1400" b="1" smtClean="0"/>
              <a:t>          БЛИЖЕ ДИСТАЛНОМ МГ</a:t>
            </a:r>
          </a:p>
          <a:p>
            <a:pPr>
              <a:lnSpc>
                <a:spcPct val="80000"/>
              </a:lnSpc>
              <a:buClr>
                <a:srgbClr val="FFFF00"/>
              </a:buClr>
              <a:buFontTx/>
              <a:buNone/>
            </a:pPr>
            <a:r>
              <a:rPr lang="sr-Cyrl-CS" sz="1400" b="1" smtClean="0"/>
              <a:t>       </a:t>
            </a:r>
            <a:r>
              <a:rPr lang="en-GB" altLang="sr-Cyrl-CS" sz="1400" b="1" smtClean="0"/>
              <a:t>- </a:t>
            </a:r>
            <a:r>
              <a:rPr lang="en-GB" altLang="sr-Cyrl-CS" sz="1400" b="1" smtClean="0">
                <a:solidFill>
                  <a:srgbClr val="FFC000"/>
                </a:solidFill>
              </a:rPr>
              <a:t>FOSSA TRIANGULARIS MEDIALIS</a:t>
            </a:r>
          </a:p>
          <a:p>
            <a:pPr>
              <a:lnSpc>
                <a:spcPct val="80000"/>
              </a:lnSpc>
              <a:buClr>
                <a:srgbClr val="FFFF00"/>
              </a:buClr>
              <a:buFontTx/>
              <a:buNone/>
            </a:pPr>
            <a:r>
              <a:rPr lang="en-GB" altLang="sr-Cyrl-CS" sz="1400" b="1" smtClean="0"/>
              <a:t>       - </a:t>
            </a:r>
            <a:r>
              <a:rPr lang="en-GB" altLang="sr-Cyrl-CS" sz="1400" b="1" smtClean="0">
                <a:solidFill>
                  <a:srgbClr val="FFC000"/>
                </a:solidFill>
              </a:rPr>
              <a:t>FOSSA TRIANGULARIS DISTALIS</a:t>
            </a:r>
          </a:p>
          <a:p>
            <a:pPr>
              <a:lnSpc>
                <a:spcPct val="80000"/>
              </a:lnSpc>
              <a:buClr>
                <a:srgbClr val="FFFF00"/>
              </a:buClr>
              <a:buFontTx/>
              <a:buNone/>
            </a:pPr>
            <a:endParaRPr lang="en-GB" altLang="sr-Cyrl-CS" sz="1400" b="1" smtClean="0"/>
          </a:p>
          <a:p>
            <a:pPr>
              <a:lnSpc>
                <a:spcPct val="80000"/>
              </a:lnSpc>
              <a:buClr>
                <a:srgbClr val="FFFF00"/>
              </a:buClr>
              <a:buFontTx/>
              <a:buNone/>
            </a:pPr>
            <a:r>
              <a:rPr lang="en-US" altLang="en-GB" sz="1400" b="1" smtClean="0"/>
              <a:t>-   Супротно мл. гор. 1. молару, обично су </a:t>
            </a:r>
            <a:br>
              <a:rPr lang="en-US" altLang="en-GB" sz="1400" b="1" smtClean="0"/>
            </a:br>
            <a:r>
              <a:rPr lang="en-US" altLang="en-GB" sz="1400" b="1" smtClean="0"/>
              <a:t>    присутне само 2 јамице: </a:t>
            </a:r>
            <a:r>
              <a:rPr lang="en-GB" altLang="en-GB" sz="1400" b="1" smtClean="0"/>
              <a:t>fossula centralis </a:t>
            </a:r>
            <a:r>
              <a:rPr lang="en-US" altLang="en-GB" sz="1400" b="1" smtClean="0"/>
              <a:t>и </a:t>
            </a:r>
            <a:br>
              <a:rPr lang="en-US" altLang="en-GB" sz="1400" b="1" smtClean="0"/>
            </a:br>
            <a:r>
              <a:rPr lang="en-US" altLang="en-GB" sz="1400" b="1" smtClean="0"/>
              <a:t>    </a:t>
            </a:r>
            <a:r>
              <a:rPr lang="en-GB" sz="1400" b="1" smtClean="0"/>
              <a:t>fossula mesialis, </a:t>
            </a:r>
            <a:r>
              <a:rPr lang="en-US" sz="1400" b="1" smtClean="0"/>
              <a:t>које повезује </a:t>
            </a:r>
            <a:r>
              <a:rPr lang="en-GB" sz="1400" b="1" smtClean="0"/>
              <a:t>fissura</a:t>
            </a:r>
            <a:br>
              <a:rPr lang="en-GB" sz="1400" b="1" smtClean="0"/>
            </a:br>
            <a:r>
              <a:rPr lang="en-GB" sz="1400" b="1" smtClean="0"/>
              <a:t>    centralis</a:t>
            </a:r>
          </a:p>
          <a:p>
            <a:pPr>
              <a:lnSpc>
                <a:spcPct val="80000"/>
              </a:lnSpc>
              <a:buClr>
                <a:srgbClr val="FFFF00"/>
              </a:buClr>
              <a:buFontTx/>
              <a:buNone/>
            </a:pPr>
            <a:r>
              <a:rPr lang="en-GB" sz="1400" b="1" smtClean="0"/>
              <a:t>-   </a:t>
            </a:r>
            <a:r>
              <a:rPr lang="en-US" sz="1400" b="1" smtClean="0"/>
              <a:t>Из мезијалне јамице извиру 2 помоћне бразде: 1 иде ка МБ углу, а друга је </a:t>
            </a:r>
            <a:br>
              <a:rPr lang="en-US" sz="1400" b="1" smtClean="0"/>
            </a:br>
            <a:r>
              <a:rPr lang="en-US" sz="1400" b="1" smtClean="0"/>
              <a:t>    мезиомаргинална фисура</a:t>
            </a:r>
          </a:p>
          <a:p>
            <a:pPr>
              <a:lnSpc>
                <a:spcPct val="80000"/>
              </a:lnSpc>
              <a:buClr>
                <a:srgbClr val="FFFF00"/>
              </a:buClr>
              <a:buFontTx/>
              <a:buNone/>
            </a:pPr>
            <a:r>
              <a:rPr lang="en-US" sz="1400" b="1" smtClean="0"/>
              <a:t>-   Из централне јамице (у пределу талоида) извиру букална и лингвална фисура, које </a:t>
            </a:r>
            <a:br>
              <a:rPr lang="en-US" sz="1400" b="1" smtClean="0"/>
            </a:br>
            <a:r>
              <a:rPr lang="en-US" sz="1400" b="1" smtClean="0"/>
              <a:t>    раздвајају мезијал. од дисталних квржица </a:t>
            </a:r>
          </a:p>
          <a:p>
            <a:pPr>
              <a:lnSpc>
                <a:spcPct val="80000"/>
              </a:lnSpc>
              <a:buClr>
                <a:srgbClr val="FFFF00"/>
              </a:buClr>
              <a:buFontTx/>
              <a:buNone/>
            </a:pPr>
            <a:r>
              <a:rPr lang="en-US" sz="1400" b="1" smtClean="0"/>
              <a:t>-   Постоји и дистална јамица, испред унутрашње падине дусталног маргиналног гребена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222375"/>
            <a:ext cx="4114800" cy="762000"/>
          </a:xfrm>
        </p:spPr>
        <p:txBody>
          <a:bodyPr/>
          <a:lstStyle/>
          <a:p>
            <a:r>
              <a:rPr lang="sr-Cyrl-CS" sz="240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ОКЛУЗАЛНИ АСПЕКТ:</a:t>
            </a:r>
          </a:p>
        </p:txBody>
      </p:sp>
      <p:pic>
        <p:nvPicPr>
          <p:cNvPr id="78851" name="Picture 4"/>
          <p:cNvPicPr>
            <a:picLocks noChangeAspect="1" noChangeArrowheads="1"/>
          </p:cNvPicPr>
          <p:nvPr/>
        </p:nvPicPr>
        <p:blipFill>
          <a:blip r:embed="rId3" cstate="print"/>
          <a:srcRect t="67859"/>
          <a:stretch>
            <a:fillRect/>
          </a:stretch>
        </p:blipFill>
        <p:spPr bwMode="auto">
          <a:xfrm>
            <a:off x="4419600" y="3505200"/>
            <a:ext cx="4781550" cy="1730375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78852" name="Line 7"/>
          <p:cNvSpPr>
            <a:spLocks noChangeShapeType="1"/>
          </p:cNvSpPr>
          <p:nvPr/>
        </p:nvSpPr>
        <p:spPr bwMode="auto">
          <a:xfrm>
            <a:off x="4724400" y="4038600"/>
            <a:ext cx="381000" cy="990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78853" name="Line 8"/>
          <p:cNvSpPr>
            <a:spLocks noChangeShapeType="1"/>
          </p:cNvSpPr>
          <p:nvPr/>
        </p:nvSpPr>
        <p:spPr bwMode="auto">
          <a:xfrm flipV="1">
            <a:off x="5105400" y="4953000"/>
            <a:ext cx="1371600" cy="76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78854" name="Line 9"/>
          <p:cNvSpPr>
            <a:spLocks noChangeShapeType="1"/>
          </p:cNvSpPr>
          <p:nvPr/>
        </p:nvSpPr>
        <p:spPr bwMode="auto">
          <a:xfrm flipH="1" flipV="1">
            <a:off x="6248400" y="3505200"/>
            <a:ext cx="228600" cy="1447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78855" name="Line 10"/>
          <p:cNvSpPr>
            <a:spLocks noChangeShapeType="1"/>
          </p:cNvSpPr>
          <p:nvPr/>
        </p:nvSpPr>
        <p:spPr bwMode="auto">
          <a:xfrm flipV="1">
            <a:off x="4724400" y="3505200"/>
            <a:ext cx="1524000" cy="533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78856" name="Rectangle 11"/>
          <p:cNvSpPr>
            <a:spLocks noChangeArrowheads="1"/>
          </p:cNvSpPr>
          <p:nvPr/>
        </p:nvSpPr>
        <p:spPr bwMode="auto">
          <a:xfrm rot="-680046">
            <a:off x="5078413" y="4137025"/>
            <a:ext cx="1066800" cy="609600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78857" name="Oval 12"/>
          <p:cNvSpPr>
            <a:spLocks noChangeArrowheads="1"/>
          </p:cNvSpPr>
          <p:nvPr/>
        </p:nvSpPr>
        <p:spPr bwMode="auto">
          <a:xfrm>
            <a:off x="5334000" y="4419600"/>
            <a:ext cx="1524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78858" name="AutoShape 14"/>
          <p:cNvSpPr>
            <a:spLocks noChangeArrowheads="1"/>
          </p:cNvSpPr>
          <p:nvPr/>
        </p:nvSpPr>
        <p:spPr bwMode="auto">
          <a:xfrm rot="199267">
            <a:off x="7556500" y="4195763"/>
            <a:ext cx="180975" cy="457200"/>
          </a:xfrm>
          <a:prstGeom prst="upDownArrow">
            <a:avLst>
              <a:gd name="adj1" fmla="val 50000"/>
              <a:gd name="adj2" fmla="val 504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78859" name="AutoShape 15"/>
          <p:cNvSpPr>
            <a:spLocks noChangeArrowheads="1"/>
          </p:cNvSpPr>
          <p:nvPr/>
        </p:nvSpPr>
        <p:spPr bwMode="auto">
          <a:xfrm rot="255437">
            <a:off x="8175625" y="4121150"/>
            <a:ext cx="180975" cy="609600"/>
          </a:xfrm>
          <a:prstGeom prst="upDownArrow">
            <a:avLst>
              <a:gd name="adj1" fmla="val 50000"/>
              <a:gd name="adj2" fmla="val 6730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sr-Cyrl-CS">
              <a:solidFill>
                <a:srgbClr val="FF0000"/>
              </a:solidFill>
            </a:endParaRPr>
          </a:p>
        </p:txBody>
      </p:sp>
      <p:sp>
        <p:nvSpPr>
          <p:cNvPr id="78860" name="Text Box 16"/>
          <p:cNvSpPr txBox="1">
            <a:spLocks noChangeArrowheads="1"/>
          </p:cNvSpPr>
          <p:nvPr/>
        </p:nvSpPr>
        <p:spPr bwMode="auto">
          <a:xfrm>
            <a:off x="8229600" y="4953000"/>
            <a:ext cx="939800" cy="273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200" b="1">
                <a:solidFill>
                  <a:srgbClr val="FF0000"/>
                </a:solidFill>
              </a:rPr>
              <a:t>ТАЛОНИД</a:t>
            </a:r>
          </a:p>
        </p:txBody>
      </p:sp>
      <p:sp>
        <p:nvSpPr>
          <p:cNvPr id="78861" name="Text Box 17"/>
          <p:cNvSpPr txBox="1">
            <a:spLocks noChangeArrowheads="1"/>
          </p:cNvSpPr>
          <p:nvPr/>
        </p:nvSpPr>
        <p:spPr bwMode="auto">
          <a:xfrm>
            <a:off x="6859588" y="3506788"/>
            <a:ext cx="10207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sr-Cyrl-CS" sz="1200" b="1">
                <a:solidFill>
                  <a:schemeClr val="accent1"/>
                </a:solidFill>
              </a:rPr>
              <a:t>ТРИГОНИД</a:t>
            </a:r>
          </a:p>
        </p:txBody>
      </p:sp>
      <p:sp>
        <p:nvSpPr>
          <p:cNvPr id="78862" name="Rectangle 18"/>
          <p:cNvSpPr>
            <a:spLocks noChangeArrowheads="1"/>
          </p:cNvSpPr>
          <p:nvPr/>
        </p:nvSpPr>
        <p:spPr bwMode="auto">
          <a:xfrm>
            <a:off x="2133600" y="381000"/>
            <a:ext cx="58150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доњи први  молар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343400" y="1295400"/>
            <a:ext cx="4635500" cy="5140325"/>
          </a:xfrm>
          <a:ln w="12700">
            <a:solidFill>
              <a:srgbClr val="FFFF00"/>
            </a:solidFill>
          </a:ln>
        </p:spPr>
      </p:pic>
      <p:sp>
        <p:nvSpPr>
          <p:cNvPr id="80898" name="Text Box 3"/>
          <p:cNvSpPr txBox="1">
            <a:spLocks noChangeArrowheads="1"/>
          </p:cNvSpPr>
          <p:nvPr/>
        </p:nvSpPr>
        <p:spPr bwMode="auto">
          <a:xfrm>
            <a:off x="295275" y="1152525"/>
            <a:ext cx="41973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Cyrl-CS" sz="1400" b="1">
                <a:latin typeface="Tahoma" pitchFamily="34" charset="0"/>
              </a:rPr>
              <a:t>Почетак калцификације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 6. месец </a:t>
            </a:r>
            <a:r>
              <a:rPr lang="sr-Latn-CS" sz="1400" b="1">
                <a:solidFill>
                  <a:srgbClr val="27C07A"/>
                </a:solidFill>
                <a:latin typeface="Tahoma" pitchFamily="34" charset="0"/>
              </a:rPr>
              <a:t>in utero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Формирана круна        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10.-12. месеци</a:t>
            </a:r>
            <a:r>
              <a:rPr lang="sr-Cyrl-CS" sz="1400" b="1">
                <a:solidFill>
                  <a:srgbClr val="FFFF00"/>
                </a:solidFill>
                <a:latin typeface="Tahoma" pitchFamily="34" charset="0"/>
              </a:rPr>
              <a:t> 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Ерупција     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19.-30. месеца постнатално</a:t>
            </a:r>
          </a:p>
          <a:p>
            <a:pPr eaLnBrk="0" hangingPunct="0"/>
            <a:r>
              <a:rPr lang="sr-Cyrl-CS" sz="1400" b="1">
                <a:latin typeface="Tahoma" pitchFamily="34" charset="0"/>
              </a:rPr>
              <a:t>Завршен раст корена </a:t>
            </a:r>
            <a:r>
              <a:rPr lang="sr-Cyrl-CS" sz="1400" b="1">
                <a:solidFill>
                  <a:srgbClr val="FFFF00"/>
                </a:solidFill>
                <a:latin typeface="Tahoma" pitchFamily="34" charset="0"/>
              </a:rPr>
              <a:t>      </a:t>
            </a:r>
            <a:r>
              <a:rPr lang="sr-Cyrl-CS" sz="1400" b="1">
                <a:solidFill>
                  <a:srgbClr val="27C07A"/>
                </a:solidFill>
                <a:latin typeface="Tahoma" pitchFamily="34" charset="0"/>
              </a:rPr>
              <a:t> 3.  години</a:t>
            </a:r>
          </a:p>
        </p:txBody>
      </p:sp>
      <p:sp>
        <p:nvSpPr>
          <p:cNvPr id="80899" name="Text Box 4"/>
          <p:cNvSpPr txBox="1">
            <a:spLocks noChangeArrowheads="1"/>
          </p:cNvSpPr>
          <p:nvPr/>
        </p:nvSpPr>
        <p:spPr bwMode="auto">
          <a:xfrm>
            <a:off x="1752600" y="24384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sr-Latn-CS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3048000"/>
            <a:ext cx="4435475" cy="3613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FF00"/>
              </a:buClr>
              <a:buSzPct val="70000"/>
              <a:buFont typeface="Wingdings" pitchFamily="2" charset="2"/>
              <a:buNone/>
            </a:pPr>
            <a:endParaRPr lang="sr-Latn-CS" sz="16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rgbClr val="FFFF00"/>
              </a:buClr>
              <a:buSzPct val="70000"/>
              <a:buFont typeface="Wingdings" pitchFamily="2" charset="2"/>
              <a:buNone/>
            </a:pPr>
            <a:r>
              <a:rPr lang="sr-Latn-CS" sz="1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ИСТИХ МОРФОЛОШКИХ КАРАКТЕРИСТИКА</a:t>
            </a:r>
            <a:endParaRPr lang="sr-Latn-C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rgbClr val="FFFF00"/>
              </a:buClr>
              <a:buSzPct val="70000"/>
              <a:buFont typeface="Wingdings" pitchFamily="2" charset="2"/>
              <a:buNone/>
            </a:pPr>
            <a:r>
              <a:rPr lang="sr-Latn-CS" sz="1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КАО И СТАЛНИ ДОЊИ И МОЛАР   </a:t>
            </a:r>
            <a:endParaRPr lang="sr-Latn-CS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rgbClr val="FFFF00"/>
              </a:buClr>
              <a:buSzPct val="70000"/>
              <a:buFont typeface="Wingdings" pitchFamily="2" charset="2"/>
              <a:buNone/>
            </a:pPr>
            <a:r>
              <a:rPr lang="sr-Latn-CS" sz="2000" b="1">
                <a:solidFill>
                  <a:srgbClr val="953735"/>
                </a:solidFill>
                <a:latin typeface="Tahoma" pitchFamily="34" charset="0"/>
              </a:rPr>
              <a:t>     РАЗЛИКЕ:</a:t>
            </a:r>
            <a:r>
              <a:rPr lang="sr-Latn-CS" sz="1600" b="1">
                <a:solidFill>
                  <a:srgbClr val="FFFF00"/>
                </a:solidFill>
                <a:latin typeface="Tahoma" pitchFamily="34" charset="0"/>
              </a:rPr>
              <a:t> </a:t>
            </a:r>
            <a:r>
              <a:rPr lang="sr-Latn-CS" sz="1600" b="1">
                <a:latin typeface="Tahoma" pitchFamily="34" charset="0"/>
              </a:rPr>
              <a:t>                                         </a:t>
            </a:r>
            <a:endParaRPr lang="sr-Latn-CS" sz="1600" b="1"/>
          </a:p>
          <a:p>
            <a:pPr marL="342900" indent="-342900">
              <a:spcBef>
                <a:spcPct val="20000"/>
              </a:spcBef>
              <a:buClr>
                <a:srgbClr val="FFFF00"/>
              </a:buClr>
              <a:buSzPct val="70000"/>
              <a:buFont typeface="Wingdings" pitchFamily="2" charset="2"/>
              <a:buNone/>
            </a:pPr>
            <a:r>
              <a:rPr lang="sr-Latn-CS" b="1">
                <a:latin typeface="Tahoma" pitchFamily="34" charset="0"/>
              </a:rPr>
              <a:t>        </a:t>
            </a:r>
            <a:r>
              <a:rPr lang="en-GB" altLang="sr-Latn-CS" b="1">
                <a:latin typeface="Tahoma" pitchFamily="34" charset="0"/>
              </a:rPr>
              <a:t>- </a:t>
            </a:r>
            <a:r>
              <a:rPr lang="sr-Latn-CS" b="1">
                <a:latin typeface="Tahoma" pitchFamily="34" charset="0"/>
              </a:rPr>
              <a:t>МБк, ДБк и Дк су скоро </a:t>
            </a:r>
            <a:r>
              <a:rPr lang="sr-Latn-CS" b="1">
                <a:solidFill>
                  <a:srgbClr val="953735"/>
                </a:solidFill>
                <a:latin typeface="Tahoma" pitchFamily="34" charset="0"/>
              </a:rPr>
              <a:t>ИСТЕ</a:t>
            </a:r>
            <a:br>
              <a:rPr lang="sr-Latn-CS" b="1">
                <a:solidFill>
                  <a:srgbClr val="953735"/>
                </a:solidFill>
                <a:latin typeface="Tahoma" pitchFamily="34" charset="0"/>
              </a:rPr>
            </a:br>
            <a:r>
              <a:rPr lang="sr-Latn-CS" b="1">
                <a:solidFill>
                  <a:srgbClr val="953735"/>
                </a:solidFill>
                <a:latin typeface="Tahoma" pitchFamily="34" charset="0"/>
              </a:rPr>
              <a:t>           ВИСИНЕ И ВЕЛИЧИНЕ</a:t>
            </a:r>
          </a:p>
          <a:p>
            <a:pPr lvl="1">
              <a:spcBef>
                <a:spcPct val="20000"/>
              </a:spcBef>
              <a:buClr>
                <a:srgbClr val="FFFF00"/>
              </a:buClr>
            </a:pPr>
            <a:r>
              <a:rPr lang="sr-Latn-CS" sz="1600" b="1">
                <a:latin typeface="Tahoma" pitchFamily="34" charset="0"/>
              </a:rPr>
              <a:t> </a:t>
            </a:r>
            <a:r>
              <a:rPr lang="en-GB" altLang="sr-Latn-CS" sz="1600" b="1">
                <a:latin typeface="Tahoma" pitchFamily="34" charset="0"/>
              </a:rPr>
              <a:t>- </a:t>
            </a:r>
            <a:r>
              <a:rPr lang="sr-Latn-CS" sz="1600" b="1">
                <a:latin typeface="Tahoma" pitchFamily="34" charset="0"/>
              </a:rPr>
              <a:t>КОНТУРА </a:t>
            </a:r>
            <a:r>
              <a:rPr lang="en-US" altLang="sr-Latn-CS" sz="1600" b="1">
                <a:solidFill>
                  <a:srgbClr val="953735"/>
                </a:solidFill>
                <a:latin typeface="Tahoma" pitchFamily="34" charset="0"/>
              </a:rPr>
              <a:t>СОП И </a:t>
            </a:r>
            <a:r>
              <a:rPr lang="sr-Latn-CS" sz="1600" b="1">
                <a:solidFill>
                  <a:srgbClr val="953735"/>
                </a:solidFill>
                <a:latin typeface="Tahoma" pitchFamily="34" charset="0"/>
              </a:rPr>
              <a:t>УОП</a:t>
            </a:r>
            <a:r>
              <a:rPr lang="sr-Latn-CS" sz="1600" b="1">
                <a:latin typeface="Tahoma" pitchFamily="34" charset="0"/>
              </a:rPr>
              <a:t> ЈЕ СЛИЧНА</a:t>
            </a:r>
            <a:br>
              <a:rPr lang="sr-Latn-CS" sz="1600" b="1">
                <a:latin typeface="Tahoma" pitchFamily="34" charset="0"/>
              </a:rPr>
            </a:br>
            <a:r>
              <a:rPr lang="sr-Latn-CS" sz="1600" b="1">
                <a:latin typeface="Tahoma" pitchFamily="34" charset="0"/>
              </a:rPr>
              <a:t>     </a:t>
            </a:r>
            <a:r>
              <a:rPr lang="sr-Latn-CS" sz="1600" b="1">
                <a:solidFill>
                  <a:srgbClr val="FF0000"/>
                </a:solidFill>
                <a:latin typeface="Tahoma" pitchFamily="34" charset="0"/>
              </a:rPr>
              <a:t>ПРАВОУГАОНИКА</a:t>
            </a:r>
            <a:endParaRPr lang="sr-Latn-CS" sz="1600" b="1">
              <a:solidFill>
                <a:srgbClr val="FF0000"/>
              </a:solidFill>
            </a:endParaRPr>
          </a:p>
          <a:p>
            <a:pPr lvl="1">
              <a:spcBef>
                <a:spcPct val="20000"/>
              </a:spcBef>
              <a:buClr>
                <a:srgbClr val="FFFF00"/>
              </a:buClr>
            </a:pPr>
            <a:r>
              <a:rPr lang="sr-Latn-CS" sz="1600" b="1">
                <a:latin typeface="Tahoma" pitchFamily="34" charset="0"/>
              </a:rPr>
              <a:t> </a:t>
            </a:r>
            <a:r>
              <a:rPr lang="en-GB" altLang="sr-Latn-CS" sz="1600" b="1">
                <a:latin typeface="Tahoma" pitchFamily="34" charset="0"/>
              </a:rPr>
              <a:t>- </a:t>
            </a:r>
            <a:r>
              <a:rPr lang="sr-Latn-CS" sz="1600" b="1">
                <a:latin typeface="Tahoma" pitchFamily="34" charset="0"/>
              </a:rPr>
              <a:t>КОРЕНСКЕ ГРАНЕ СУ</a:t>
            </a:r>
            <a:br>
              <a:rPr lang="sr-Latn-CS" sz="1600" b="1">
                <a:latin typeface="Tahoma" pitchFamily="34" charset="0"/>
              </a:rPr>
            </a:br>
            <a:r>
              <a:rPr lang="sr-Latn-CS" sz="1600" b="1">
                <a:latin typeface="Tahoma" pitchFamily="34" charset="0"/>
              </a:rPr>
              <a:t>   НАГЛАШЕНО </a:t>
            </a:r>
            <a:r>
              <a:rPr lang="sr-Latn-CS" sz="1600" b="1">
                <a:solidFill>
                  <a:srgbClr val="953735"/>
                </a:solidFill>
                <a:latin typeface="Tahoma" pitchFamily="34" charset="0"/>
              </a:rPr>
              <a:t>ДИВЕРГЕНТНЕ, УСКЕ</a:t>
            </a:r>
            <a:br>
              <a:rPr lang="sr-Latn-CS" sz="1600" b="1">
                <a:solidFill>
                  <a:srgbClr val="953735"/>
                </a:solidFill>
                <a:latin typeface="Tahoma" pitchFamily="34" charset="0"/>
              </a:rPr>
            </a:br>
            <a:r>
              <a:rPr lang="sr-Latn-CS" sz="1600" b="1">
                <a:solidFill>
                  <a:srgbClr val="953735"/>
                </a:solidFill>
                <a:latin typeface="Tahoma" pitchFamily="34" charset="0"/>
              </a:rPr>
              <a:t>   </a:t>
            </a:r>
            <a:r>
              <a:rPr lang="sr-Latn-CS" sz="1600" b="1">
                <a:latin typeface="Tahoma" pitchFamily="34" charset="0"/>
              </a:rPr>
              <a:t>МЕЗИОДИСТАЛНО И </a:t>
            </a:r>
            <a:br>
              <a:rPr lang="sr-Latn-CS" sz="1600" b="1">
                <a:latin typeface="Tahoma" pitchFamily="34" charset="0"/>
              </a:rPr>
            </a:br>
            <a:r>
              <a:rPr lang="sr-Latn-CS" sz="1600" b="1">
                <a:latin typeface="Tahoma" pitchFamily="34" charset="0"/>
              </a:rPr>
              <a:t>   ШИРОКЕ БУКОЛИНГВАЛНО.</a:t>
            </a:r>
            <a:endParaRPr lang="sr-Latn-CS" altLang="en-US" sz="1600" b="1"/>
          </a:p>
        </p:txBody>
      </p:sp>
      <p:sp>
        <p:nvSpPr>
          <p:cNvPr id="80901" name="Text Box 7"/>
          <p:cNvSpPr txBox="1">
            <a:spLocks noChangeArrowheads="1"/>
          </p:cNvSpPr>
          <p:nvPr/>
        </p:nvSpPr>
        <p:spPr bwMode="auto">
          <a:xfrm>
            <a:off x="4724400" y="5943600"/>
            <a:ext cx="354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e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80902" name="Text Box 8"/>
          <p:cNvSpPr txBox="1">
            <a:spLocks noChangeArrowheads="1"/>
          </p:cNvSpPr>
          <p:nvPr/>
        </p:nvSpPr>
        <p:spPr bwMode="auto">
          <a:xfrm>
            <a:off x="6781800" y="5943600"/>
            <a:ext cx="2857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FF00"/>
                </a:solidFill>
              </a:rPr>
              <a:t>f</a:t>
            </a:r>
            <a:endParaRPr lang="sr-Cyrl-CS" sz="2400" b="1">
              <a:solidFill>
                <a:srgbClr val="FFFF00"/>
              </a:solidFill>
            </a:endParaRPr>
          </a:p>
        </p:txBody>
      </p:sp>
      <p:sp>
        <p:nvSpPr>
          <p:cNvPr id="80903" name="Line 9"/>
          <p:cNvSpPr>
            <a:spLocks noChangeShapeType="1"/>
          </p:cNvSpPr>
          <p:nvPr/>
        </p:nvSpPr>
        <p:spPr bwMode="auto">
          <a:xfrm flipV="1">
            <a:off x="5105400" y="6096000"/>
            <a:ext cx="1295400" cy="152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80904" name="Line 10"/>
          <p:cNvSpPr>
            <a:spLocks noChangeShapeType="1"/>
          </p:cNvSpPr>
          <p:nvPr/>
        </p:nvSpPr>
        <p:spPr bwMode="auto">
          <a:xfrm flipV="1">
            <a:off x="6400800" y="5029200"/>
            <a:ext cx="0" cy="1066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80905" name="Line 11"/>
          <p:cNvSpPr>
            <a:spLocks noChangeShapeType="1"/>
          </p:cNvSpPr>
          <p:nvPr/>
        </p:nvSpPr>
        <p:spPr bwMode="auto">
          <a:xfrm>
            <a:off x="6400800" y="5029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80906" name="Line 12"/>
          <p:cNvSpPr>
            <a:spLocks noChangeShapeType="1"/>
          </p:cNvSpPr>
          <p:nvPr/>
        </p:nvSpPr>
        <p:spPr bwMode="auto">
          <a:xfrm flipH="1">
            <a:off x="4876800" y="5029200"/>
            <a:ext cx="1524000" cy="152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80907" name="Line 13"/>
          <p:cNvSpPr>
            <a:spLocks noChangeShapeType="1"/>
          </p:cNvSpPr>
          <p:nvPr/>
        </p:nvSpPr>
        <p:spPr bwMode="auto">
          <a:xfrm>
            <a:off x="4953000" y="51816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80908" name="Line 14"/>
          <p:cNvSpPr>
            <a:spLocks noChangeShapeType="1"/>
          </p:cNvSpPr>
          <p:nvPr/>
        </p:nvSpPr>
        <p:spPr bwMode="auto">
          <a:xfrm flipH="1" flipV="1">
            <a:off x="4876800" y="5181600"/>
            <a:ext cx="228600" cy="1066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 altLang="en-US">
              <a:latin typeface="Tahoma" pitchFamily="34" charset="0"/>
              <a:cs typeface="Tahoma" pitchFamily="34" charset="0"/>
            </a:endParaRPr>
          </a:p>
        </p:txBody>
      </p:sp>
      <p:sp>
        <p:nvSpPr>
          <p:cNvPr id="56336" name="Text Box 16"/>
          <p:cNvSpPr txBox="1">
            <a:spLocks noChangeArrowheads="1"/>
          </p:cNvSpPr>
          <p:nvPr/>
        </p:nvSpPr>
        <p:spPr bwMode="auto">
          <a:xfrm>
            <a:off x="434975" y="2955925"/>
            <a:ext cx="23241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rgbClr val="FFFF00"/>
              </a:buClr>
              <a:buSzPct val="75000"/>
              <a:buFont typeface="Wingdings" pitchFamily="2" charset="2"/>
              <a:buNone/>
            </a:pPr>
            <a:r>
              <a:rPr lang="sr-Cyrl-CS" sz="2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ИЗОМОРФИЗАМ </a:t>
            </a:r>
          </a:p>
          <a:p>
            <a:endParaRPr lang="sr-Cyrl-CS" sz="2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910" name="Rectangle 17"/>
          <p:cNvSpPr>
            <a:spLocks noChangeArrowheads="1"/>
          </p:cNvSpPr>
          <p:nvPr/>
        </p:nvSpPr>
        <p:spPr bwMode="auto">
          <a:xfrm>
            <a:off x="2057400" y="357188"/>
            <a:ext cx="58848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Млечни доњи други молар</a:t>
            </a:r>
          </a:p>
        </p:txBody>
      </p:sp>
      <p:sp>
        <p:nvSpPr>
          <p:cNvPr id="80911" name="Text Box 17"/>
          <p:cNvSpPr txBox="1">
            <a:spLocks noChangeArrowheads="1"/>
          </p:cNvSpPr>
          <p:nvPr/>
        </p:nvSpPr>
        <p:spPr bwMode="auto">
          <a:xfrm>
            <a:off x="287338" y="2066925"/>
            <a:ext cx="37592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altLang="en-US" b="1">
                <a:latin typeface="Tahoma" pitchFamily="34" charset="0"/>
                <a:cs typeface="Tahoma" pitchFamily="34" charset="0"/>
              </a:rPr>
              <a:t>Номенклатура      </a:t>
            </a:r>
          </a:p>
          <a:p>
            <a:pPr eaLnBrk="0" hangingPunct="0"/>
            <a:r>
              <a:rPr lang="en-US" altLang="en-US" sz="1400" b="1">
                <a:latin typeface="Tahoma" pitchFamily="34" charset="0"/>
                <a:cs typeface="Tahoma" pitchFamily="34" charset="0"/>
              </a:rPr>
              <a:t>* млечни доњи десни други молар: 85</a:t>
            </a:r>
            <a:endParaRPr lang="sr-Latn-CS" altLang="en-US" sz="1400" b="1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en-US" altLang="en-US" b="1">
                <a:latin typeface="Tahoma" pitchFamily="34" charset="0"/>
                <a:cs typeface="Tahoma" pitchFamily="34" charset="0"/>
                <a:sym typeface="Arial" pitchFamily="34" charset="0"/>
              </a:rPr>
              <a:t>* </a:t>
            </a:r>
            <a:r>
              <a:rPr lang="en-US" altLang="en-US" sz="1400" b="1">
                <a:latin typeface="Tahoma" pitchFamily="34" charset="0"/>
                <a:cs typeface="Tahoma" pitchFamily="34" charset="0"/>
                <a:sym typeface="Arial" pitchFamily="34" charset="0"/>
              </a:rPr>
              <a:t>млечни доњи леви други молар:  75</a:t>
            </a:r>
            <a:endParaRPr lang="sr-Latn-CS" altLang="en-US" sz="1400" b="1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4343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524000"/>
            <a:ext cx="4800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7" name="Text Box 7"/>
          <p:cNvSpPr txBox="1">
            <a:spLocks noChangeArrowheads="1"/>
          </p:cNvSpPr>
          <p:nvPr/>
        </p:nvSpPr>
        <p:spPr bwMode="auto">
          <a:xfrm>
            <a:off x="1584325" y="617538"/>
            <a:ext cx="52562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sz="320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Периоди хумане дентиције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93663" y="304800"/>
            <a:ext cx="8848725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/>
            <a:r>
              <a:rPr lang="sr-Cyrl-CS" sz="3200" b="1">
                <a:latin typeface="Tahoma" pitchFamily="34" charset="0"/>
              </a:rPr>
              <a:t>Атрибути хумане дентиције</a:t>
            </a:r>
            <a:r>
              <a:rPr lang="sr-Latn-C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Latn-C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sz="2400" b="1">
                <a:solidFill>
                  <a:schemeClr val="accent2"/>
                </a:solidFill>
                <a:latin typeface="Tahoma" pitchFamily="34" charset="0"/>
              </a:rPr>
              <a:t>(Указују на разлике између млечних и сталних зуба)</a:t>
            </a:r>
            <a:endParaRPr lang="sr-Latn-CS" altLang="en-US" sz="2400" b="1">
              <a:solidFill>
                <a:schemeClr val="accent2"/>
              </a:solidFill>
            </a:endParaRPr>
          </a:p>
        </p:txBody>
      </p:sp>
      <p:sp>
        <p:nvSpPr>
          <p:cNvPr id="11266" name="Rectangle 5"/>
          <p:cNvSpPr>
            <a:spLocks noChangeArrowheads="1"/>
          </p:cNvSpPr>
          <p:nvPr/>
        </p:nvSpPr>
        <p:spPr bwMode="auto">
          <a:xfrm>
            <a:off x="85725" y="1720850"/>
            <a:ext cx="6469063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Latn-CS" altLang="en-US" sz="10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</a:t>
            </a:r>
            <a:endParaRPr lang="sr-Latn-CS" sz="1000" b="1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sr-Latn-CS" sz="1600" b="1">
                <a:latin typeface="Tahoma" pitchFamily="34" charset="0"/>
                <a:cs typeface="Tahoma" pitchFamily="34" charset="0"/>
              </a:rPr>
              <a:t>  6.</a:t>
            </a:r>
            <a:r>
              <a:rPr lang="sr-Latn-CS" sz="1000" b="1">
                <a:latin typeface="Tahoma" pitchFamily="34" charset="0"/>
                <a:cs typeface="Tahoma" pitchFamily="34" charset="0"/>
              </a:rPr>
              <a:t>    </a:t>
            </a:r>
            <a:r>
              <a:rPr lang="sr-Latn-CS" sz="1600" b="1">
                <a:latin typeface="Tahoma" pitchFamily="34" charset="0"/>
                <a:cs typeface="Tahoma" pitchFamily="34" charset="0"/>
              </a:rPr>
              <a:t>КЛАСА МЛЕЧНИХ МОЛАРА </a:t>
            </a:r>
            <a:r>
              <a:rPr lang="sr-Latn-C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НЕ ПОКАЗУЈЕ </a:t>
            </a:r>
            <a:br>
              <a:rPr lang="sr-Latn-C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</a:br>
            <a:r>
              <a:rPr lang="sr-Latn-C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       КОРЕНСКО СТАБЛО</a:t>
            </a:r>
            <a:r>
              <a:rPr lang="sr-Latn-CS" sz="16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eaLnBrk="0" hangingPunct="0"/>
            <a:endParaRPr lang="sr-Latn-CS" sz="1600" b="1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sr-Latn-CS" sz="16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sr-Latn-CS" sz="1600" b="1">
                <a:latin typeface="Tahoma" pitchFamily="34" charset="0"/>
                <a:cs typeface="Tahoma" pitchFamily="34" charset="0"/>
              </a:rPr>
              <a:t>7.  </a:t>
            </a:r>
            <a:r>
              <a:rPr lang="sr-Latn-C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КОРЕНСКЕ ГРАНЕ</a:t>
            </a:r>
            <a:r>
              <a:rPr lang="sr-Latn-CS" sz="1600" b="1">
                <a:latin typeface="Tahoma" pitchFamily="34" charset="0"/>
                <a:cs typeface="Tahoma" pitchFamily="34" charset="0"/>
              </a:rPr>
              <a:t> КЛАСЕ МЛЕЧНИХ МОЛАРА СУ</a:t>
            </a:r>
            <a:br>
              <a:rPr lang="sr-Latn-CS" sz="1600" b="1">
                <a:latin typeface="Tahoma" pitchFamily="34" charset="0"/>
                <a:cs typeface="Tahoma" pitchFamily="34" charset="0"/>
              </a:rPr>
            </a:br>
            <a:r>
              <a:rPr lang="sr-Latn-CS" sz="1600" b="1">
                <a:latin typeface="Tahoma" pitchFamily="34" charset="0"/>
                <a:cs typeface="Tahoma" pitchFamily="34" charset="0"/>
              </a:rPr>
              <a:t>       ДУЖЕ И ГРАЦИЛНИЈЕ СА ВЕЋИМ СТЕПЕНОМ</a:t>
            </a:r>
            <a:br>
              <a:rPr lang="sr-Latn-CS" sz="1600" b="1">
                <a:latin typeface="Tahoma" pitchFamily="34" charset="0"/>
                <a:cs typeface="Tahoma" pitchFamily="34" charset="0"/>
              </a:rPr>
            </a:br>
            <a:r>
              <a:rPr lang="sr-Latn-CS" sz="1600" b="1">
                <a:latin typeface="Tahoma" pitchFamily="34" charset="0"/>
                <a:cs typeface="Tahoma" pitchFamily="34" charset="0"/>
              </a:rPr>
              <a:t>       АНГУЛАЦИЈЕ И ДИВЕРГЕНЦИЈЕ			 </a:t>
            </a:r>
            <a:endParaRPr lang="sr-Latn-CS" sz="1600" b="1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sr-Latn-CS" sz="16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sr-Latn-CS" sz="1600" b="1">
                <a:latin typeface="Tahoma" pitchFamily="34" charset="0"/>
                <a:cs typeface="Tahoma" pitchFamily="34" charset="0"/>
              </a:rPr>
              <a:t>8.   </a:t>
            </a:r>
            <a:r>
              <a:rPr lang="sr-Latn-C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МЛЕЧНИ ЗУБИ</a:t>
            </a:r>
            <a:r>
              <a:rPr lang="sr-Latn-CS" sz="1600" b="1">
                <a:latin typeface="Tahoma" pitchFamily="34" charset="0"/>
                <a:cs typeface="Tahoma" pitchFamily="34" charset="0"/>
              </a:rPr>
              <a:t> СУ </a:t>
            </a:r>
            <a:r>
              <a:rPr lang="en-GB" altLang="en-U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МЛЕЧНО ИЛИ ПЛАВКАСТО БЕЛЕ</a:t>
            </a:r>
            <a:br>
              <a:rPr lang="en-GB" altLang="en-U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</a:br>
            <a:r>
              <a:rPr lang="en-GB" altLang="en-U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        БОJ</a:t>
            </a:r>
            <a:r>
              <a:rPr lang="sr-Latn-CS" altLang="en-U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Е</a:t>
            </a:r>
            <a:r>
              <a:rPr lang="sr-Latn-CS" sz="1600" b="1">
                <a:latin typeface="Tahoma" pitchFamily="34" charset="0"/>
                <a:cs typeface="Tahoma" pitchFamily="34" charset="0"/>
              </a:rPr>
              <a:t>, НАСУПРОТ КРУНАМА ЗУБА СТAЛНЕ</a:t>
            </a:r>
            <a:br>
              <a:rPr lang="sr-Latn-CS" sz="1600" b="1">
                <a:latin typeface="Tahoma" pitchFamily="34" charset="0"/>
                <a:cs typeface="Tahoma" pitchFamily="34" charset="0"/>
              </a:rPr>
            </a:br>
            <a:r>
              <a:rPr lang="sr-Latn-CS" sz="1600" b="1">
                <a:latin typeface="Tahoma" pitchFamily="34" charset="0"/>
                <a:cs typeface="Tahoma" pitchFamily="34" charset="0"/>
              </a:rPr>
              <a:t>        ДЕНТИЦИЈЕ, КОЈЕ СУ У ОСНОВИ ЖУЋКАСТОСИВОГ</a:t>
            </a:r>
            <a:br>
              <a:rPr lang="sr-Latn-CS" sz="1600" b="1">
                <a:latin typeface="Tahoma" pitchFamily="34" charset="0"/>
                <a:cs typeface="Tahoma" pitchFamily="34" charset="0"/>
              </a:rPr>
            </a:br>
            <a:r>
              <a:rPr lang="sr-Latn-CS" sz="1600" b="1">
                <a:latin typeface="Tahoma" pitchFamily="34" charset="0"/>
                <a:cs typeface="Tahoma" pitchFamily="34" charset="0"/>
              </a:rPr>
              <a:t>        ИЛИ </a:t>
            </a:r>
            <a:r>
              <a:rPr lang="sr-Latn-CS" altLang="en-US" sz="1600" b="1">
                <a:latin typeface="Tahoma" pitchFamily="34" charset="0"/>
                <a:cs typeface="Tahoma" pitchFamily="34" charset="0"/>
              </a:rPr>
              <a:t>СИВКАСТОБЕЛОГ ТОНА.</a:t>
            </a:r>
          </a:p>
          <a:p>
            <a:pPr eaLnBrk="0" hangingPunct="0"/>
            <a:endParaRPr lang="sr-Latn-CS" sz="1600" b="1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sr-Latn-CS" sz="16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sr-Latn-CS" sz="1600" b="1">
                <a:latin typeface="Tahoma" pitchFamily="34" charset="0"/>
                <a:cs typeface="Tahoma" pitchFamily="34" charset="0"/>
              </a:rPr>
              <a:t>9.   </a:t>
            </a:r>
            <a:r>
              <a:rPr lang="en-US" altLang="en-US" sz="1600" b="1">
                <a:latin typeface="Tahoma" pitchFamily="34" charset="0"/>
                <a:cs typeface="Tahoma" pitchFamily="34" charset="0"/>
              </a:rPr>
              <a:t>ГЛЕЂ И ДЕНТИН СУ ТАЊИ И МАЊ</a:t>
            </a:r>
            <a:r>
              <a:rPr lang="sr-Latn-CS" altLang="en-US" sz="1600" b="1">
                <a:latin typeface="Tahoma" pitchFamily="34" charset="0"/>
                <a:cs typeface="Tahoma" pitchFamily="34" charset="0"/>
              </a:rPr>
              <a:t>Е ТРАНСПАРЕНТНИ.</a:t>
            </a:r>
          </a:p>
          <a:p>
            <a:pPr eaLnBrk="0" hangingPunct="0"/>
            <a:endParaRPr lang="sr-Latn-CS" sz="1600" b="1">
              <a:latin typeface="Tahoma" pitchFamily="34" charset="0"/>
              <a:cs typeface="Tahoma" pitchFamily="34" charset="0"/>
            </a:endParaRPr>
          </a:p>
          <a:p>
            <a:pPr eaLnBrk="0" hangingPunct="0"/>
            <a:r>
              <a:rPr lang="sr-Latn-CS" sz="1600" b="1">
                <a:latin typeface="Tahoma" pitchFamily="34" charset="0"/>
                <a:cs typeface="Tahoma" pitchFamily="34" charset="0"/>
              </a:rPr>
              <a:t> 10.  КОМОРА ПУЛПЕ МЛЕЧНИХ ЗУБА ЈЕ </a:t>
            </a:r>
            <a:r>
              <a:rPr lang="sr-Latn-CS" sz="1600" b="1">
                <a:solidFill>
                  <a:srgbClr val="27C07A"/>
                </a:solidFill>
                <a:latin typeface="Tahoma" pitchFamily="34" charset="0"/>
                <a:cs typeface="Tahoma" pitchFamily="34" charset="0"/>
              </a:rPr>
              <a:t>ВОЛУМИНОЗНИЈА</a:t>
            </a:r>
            <a:r>
              <a:rPr lang="sr-Latn-CS" sz="1600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.</a:t>
            </a:r>
            <a:r>
              <a:rPr lang="sr-Latn-CS" altLang="en-US" sz="1600">
                <a:latin typeface="Tahoma" pitchFamily="34" charset="0"/>
                <a:cs typeface="Tahoma" pitchFamily="34" charset="0"/>
              </a:rPr>
              <a:t> </a:t>
            </a:r>
          </a:p>
        </p:txBody>
      </p:sp>
      <p:pic>
        <p:nvPicPr>
          <p:cNvPr id="11267" name="Picture 6"/>
          <p:cNvPicPr>
            <a:picLocks noChangeAspect="1" noChangeArrowheads="1"/>
          </p:cNvPicPr>
          <p:nvPr/>
        </p:nvPicPr>
        <p:blipFill>
          <a:blip r:embed="rId2" cstate="print">
            <a:lum bright="18000" contrast="6000"/>
          </a:blip>
          <a:srcRect/>
          <a:stretch>
            <a:fillRect/>
          </a:stretch>
        </p:blipFill>
        <p:spPr bwMode="auto">
          <a:xfrm>
            <a:off x="6367463" y="2209800"/>
            <a:ext cx="2776537" cy="399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066800" y="484188"/>
            <a:ext cx="7589838" cy="15541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sr-Latn-CS" altLang="en-US" sz="3200" b="1">
                <a:solidFill>
                  <a:schemeClr val="accent2"/>
                </a:solidFill>
                <a:latin typeface="Tahoma" pitchFamily="34" charset="0"/>
              </a:rPr>
              <a:t>Поре</a:t>
            </a:r>
            <a:r>
              <a:rPr lang="sr-Latn-CS" sz="3200" b="1">
                <a:solidFill>
                  <a:schemeClr val="accent2"/>
                </a:solidFill>
                <a:latin typeface="Tahoma" pitchFamily="34" charset="0"/>
              </a:rPr>
              <a:t>ђ</a:t>
            </a:r>
            <a:r>
              <a:rPr lang="sr-Latn-CS" altLang="en-US" sz="3200" b="1">
                <a:solidFill>
                  <a:schemeClr val="accent2"/>
                </a:solidFill>
                <a:latin typeface="Tahoma" pitchFamily="34" charset="0"/>
              </a:rPr>
              <a:t>ење</a:t>
            </a:r>
            <a:r>
              <a:rPr lang="sr-Latn-CS" sz="3200" b="1">
                <a:solidFill>
                  <a:schemeClr val="accent2"/>
                </a:solidFill>
              </a:rPr>
              <a:t> млечних и сталних зуба</a:t>
            </a:r>
            <a:br>
              <a:rPr lang="sr-Latn-CS" sz="3200" b="1">
                <a:solidFill>
                  <a:schemeClr val="accent2"/>
                </a:solidFill>
              </a:rPr>
            </a:br>
            <a:r>
              <a:rPr lang="sr-Latn-CS" sz="3200" b="1">
                <a:solidFill>
                  <a:schemeClr val="accent2"/>
                </a:solidFill>
              </a:rPr>
              <a:t/>
            </a:r>
            <a:br>
              <a:rPr lang="sr-Latn-CS" sz="3200" b="1">
                <a:solidFill>
                  <a:schemeClr val="accent2"/>
                </a:solidFill>
              </a:rPr>
            </a:br>
            <a:r>
              <a:rPr lang="sr-Latn-CS" sz="3200" b="1">
                <a:solidFill>
                  <a:schemeClr val="accent2"/>
                </a:solidFill>
              </a:rPr>
              <a:t> </a:t>
            </a:r>
            <a:r>
              <a:rPr lang="sr-Latn-CS" altLang="en-US" sz="3200" b="1">
                <a:solidFill>
                  <a:schemeClr val="accent2"/>
                </a:solidFill>
                <a:latin typeface="Tahoma" pitchFamily="34" charset="0"/>
              </a:rPr>
              <a:t>                 </a:t>
            </a:r>
            <a:r>
              <a:rPr lang="sr-Latn-CS" altLang="en-US" sz="2000" b="1">
                <a:solidFill>
                  <a:schemeClr val="tx2"/>
                </a:solidFill>
                <a:latin typeface="Tahoma" pitchFamily="34" charset="0"/>
              </a:rPr>
              <a:t>1. </a:t>
            </a:r>
            <a:r>
              <a:rPr lang="sr-Latn-C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ВЕЛИЧИНА</a:t>
            </a:r>
            <a:endParaRPr lang="sr-Latn-CS" sz="20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2290" name="Picture 5"/>
          <p:cNvPicPr>
            <a:picLocks noChangeAspect="1" noChangeArrowheads="1"/>
          </p:cNvPicPr>
          <p:nvPr/>
        </p:nvPicPr>
        <p:blipFill>
          <a:blip r:embed="rId2" cstate="print">
            <a:lum bright="12000" contrast="18000"/>
          </a:blip>
          <a:srcRect/>
          <a:stretch>
            <a:fillRect/>
          </a:stretch>
        </p:blipFill>
        <p:spPr bwMode="auto">
          <a:xfrm>
            <a:off x="990600" y="2151063"/>
            <a:ext cx="7086600" cy="3698875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2291" name="Text Box 6"/>
          <p:cNvSpPr txBox="1">
            <a:spLocks noChangeArrowheads="1"/>
          </p:cNvSpPr>
          <p:nvPr/>
        </p:nvSpPr>
        <p:spPr bwMode="auto">
          <a:xfrm>
            <a:off x="974725" y="5992813"/>
            <a:ext cx="3498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altLang="en-US">
                <a:latin typeface="Tahoma" pitchFamily="34" charset="0"/>
                <a:cs typeface="Tahoma" pitchFamily="34" charset="0"/>
              </a:rPr>
              <a:t>а – мле</a:t>
            </a:r>
            <a:r>
              <a:rPr lang="sr-Latn-CS">
                <a:latin typeface="Tahoma" pitchFamily="34" charset="0"/>
                <a:cs typeface="Tahoma" pitchFamily="34" charset="0"/>
              </a:rPr>
              <a:t>ч</a:t>
            </a:r>
            <a:r>
              <a:rPr lang="sr-Latn-CS" altLang="en-US">
                <a:latin typeface="Tahoma" pitchFamily="34" charset="0"/>
                <a:cs typeface="Tahoma" pitchFamily="34" charset="0"/>
              </a:rPr>
              <a:t>ни</a:t>
            </a:r>
            <a:r>
              <a:rPr lang="sr-Latn-CS">
                <a:latin typeface="Tahoma" pitchFamily="34" charset="0"/>
                <a:cs typeface="Tahoma" pitchFamily="34" charset="0"/>
              </a:rPr>
              <a:t> и </a:t>
            </a:r>
            <a:r>
              <a:rPr lang="sr-Latn-CS" altLang="en-US">
                <a:latin typeface="Tahoma" pitchFamily="34" charset="0"/>
                <a:cs typeface="Tahoma" pitchFamily="34" charset="0"/>
              </a:rPr>
              <a:t> стални секути</a:t>
            </a:r>
            <a:r>
              <a:rPr lang="sr-Latn-CS">
                <a:latin typeface="Tahoma" pitchFamily="34" charset="0"/>
                <a:cs typeface="Tahoma" pitchFamily="34" charset="0"/>
              </a:rPr>
              <a:t>ћи</a:t>
            </a:r>
            <a:r>
              <a:rPr lang="sr-Latn-CS" altLang="en-US"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12292" name="Text Box 7"/>
          <p:cNvSpPr txBox="1">
            <a:spLocks noChangeArrowheads="1"/>
          </p:cNvSpPr>
          <p:nvPr/>
        </p:nvSpPr>
        <p:spPr bwMode="auto">
          <a:xfrm>
            <a:off x="4556125" y="5992813"/>
            <a:ext cx="4271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б – млечни и стални очњаци и молари</a:t>
            </a:r>
            <a:endParaRPr lang="sr-Latn-CS" altLang="en-US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4"/>
          <p:cNvSpPr>
            <a:spLocks noChangeArrowheads="1"/>
          </p:cNvSpPr>
          <p:nvPr/>
        </p:nvSpPr>
        <p:spPr bwMode="auto">
          <a:xfrm>
            <a:off x="4479925" y="310832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sr-Latn-CS" b="1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</a:br>
            <a:endParaRPr lang="sr-Latn-CS" altLang="en-US" b="1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941388" y="990600"/>
            <a:ext cx="7589837" cy="1706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sr-Latn-CS" altLang="en-US" sz="3200" b="1">
                <a:solidFill>
                  <a:schemeClr val="accent2"/>
                </a:solidFill>
                <a:latin typeface="Tahoma" pitchFamily="34" charset="0"/>
              </a:rPr>
              <a:t>Поре</a:t>
            </a:r>
            <a:r>
              <a:rPr lang="sr-Latn-CS" sz="3200" b="1">
                <a:solidFill>
                  <a:schemeClr val="accent2"/>
                </a:solidFill>
                <a:latin typeface="Tahoma" pitchFamily="34" charset="0"/>
              </a:rPr>
              <a:t>ђ</a:t>
            </a:r>
            <a:r>
              <a:rPr lang="sr-Latn-CS" altLang="en-US" sz="3200" b="1">
                <a:solidFill>
                  <a:schemeClr val="accent2"/>
                </a:solidFill>
                <a:latin typeface="Tahoma" pitchFamily="34" charset="0"/>
              </a:rPr>
              <a:t>ење</a:t>
            </a:r>
            <a:r>
              <a:rPr lang="sr-Latn-CS" sz="3200" b="1">
                <a:solidFill>
                  <a:schemeClr val="accent2"/>
                </a:solidFill>
              </a:rPr>
              <a:t> млечних и сталних зуба</a:t>
            </a:r>
            <a:br>
              <a:rPr lang="sr-Latn-CS" sz="3200" b="1">
                <a:solidFill>
                  <a:schemeClr val="accent2"/>
                </a:solidFill>
              </a:rPr>
            </a:br>
            <a:endParaRPr lang="sr-Latn-CS" sz="3200" b="1">
              <a:solidFill>
                <a:schemeClr val="accent2"/>
              </a:solidFill>
            </a:endParaRPr>
          </a:p>
          <a:p>
            <a:endParaRPr lang="sr-Latn-CS" b="1">
              <a:solidFill>
                <a:srgbClr val="FFFF00"/>
              </a:solidFill>
            </a:endParaRPr>
          </a:p>
          <a:p>
            <a:r>
              <a:rPr lang="sr-Latn-CS" sz="2400" b="1">
                <a:latin typeface="Tahoma" pitchFamily="34" charset="0"/>
              </a:rPr>
              <a:t>        </a:t>
            </a:r>
            <a:r>
              <a:rPr lang="sr-Latn-CS" sz="2000" b="1">
                <a:latin typeface="Tahoma" pitchFamily="34" charset="0"/>
              </a:rPr>
              <a:t>2.</a:t>
            </a:r>
            <a:r>
              <a:rPr lang="sr-Latn-C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КРУНЕ МЛЕЧНИХ ЗУБА СУ КРАЋЕ</a:t>
            </a:r>
            <a:endParaRPr lang="sr-Latn-CS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3315" name="Picture 6" descr="9,05"/>
          <p:cNvPicPr>
            <a:picLocks noChangeAspect="1" noChangeArrowheads="1"/>
          </p:cNvPicPr>
          <p:nvPr/>
        </p:nvPicPr>
        <p:blipFill>
          <a:blip r:embed="rId2" cstate="print">
            <a:lum bright="-6000" contrast="30000"/>
          </a:blip>
          <a:srcRect r="51591" b="66739"/>
          <a:stretch>
            <a:fillRect/>
          </a:stretch>
        </p:blipFill>
        <p:spPr bwMode="auto">
          <a:xfrm>
            <a:off x="1143000" y="2895600"/>
            <a:ext cx="3048000" cy="26543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3316" name="Picture 7" descr="8,001"/>
          <p:cNvPicPr>
            <a:picLocks noChangeAspect="1" noChangeArrowheads="1"/>
          </p:cNvPicPr>
          <p:nvPr/>
        </p:nvPicPr>
        <p:blipFill>
          <a:blip r:embed="rId3" cstate="print">
            <a:lum bright="6000" contrast="18000"/>
          </a:blip>
          <a:srcRect/>
          <a:stretch>
            <a:fillRect/>
          </a:stretch>
        </p:blipFill>
        <p:spPr bwMode="auto">
          <a:xfrm>
            <a:off x="4191000" y="2895600"/>
            <a:ext cx="2971800" cy="263683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3317" name="AutoShape 8"/>
          <p:cNvSpPr>
            <a:spLocks noChangeArrowheads="1"/>
          </p:cNvSpPr>
          <p:nvPr/>
        </p:nvSpPr>
        <p:spPr bwMode="auto">
          <a:xfrm>
            <a:off x="1905000" y="4800600"/>
            <a:ext cx="485775" cy="528638"/>
          </a:xfrm>
          <a:prstGeom prst="upDownArrow">
            <a:avLst>
              <a:gd name="adj1" fmla="val 50000"/>
              <a:gd name="adj2" fmla="val 2174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sr-Latn-CS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3318" name="AutoShape 9"/>
          <p:cNvSpPr>
            <a:spLocks noChangeArrowheads="1"/>
          </p:cNvSpPr>
          <p:nvPr/>
        </p:nvSpPr>
        <p:spPr bwMode="auto">
          <a:xfrm rot="-5400000">
            <a:off x="4672013" y="4621213"/>
            <a:ext cx="739775" cy="485775"/>
          </a:xfrm>
          <a:prstGeom prst="leftRightArrow">
            <a:avLst>
              <a:gd name="adj1" fmla="val 50000"/>
              <a:gd name="adj2" fmla="val 3042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3319" name="Rectangle 10"/>
          <p:cNvSpPr>
            <a:spLocks noChangeArrowheads="1"/>
          </p:cNvSpPr>
          <p:nvPr/>
        </p:nvSpPr>
        <p:spPr bwMode="auto">
          <a:xfrm>
            <a:off x="1143000" y="5181600"/>
            <a:ext cx="45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sr-Latn-CS" altLang="en-US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</a:t>
            </a:r>
          </a:p>
        </p:txBody>
      </p:sp>
      <p:sp>
        <p:nvSpPr>
          <p:cNvPr id="13320" name="Rectangle 11"/>
          <p:cNvSpPr>
            <a:spLocks noChangeArrowheads="1"/>
          </p:cNvSpPr>
          <p:nvPr/>
        </p:nvSpPr>
        <p:spPr bwMode="auto">
          <a:xfrm>
            <a:off x="4408488" y="3246438"/>
            <a:ext cx="3286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altLang="en-US" b="1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b</a:t>
            </a:r>
          </a:p>
        </p:txBody>
      </p:sp>
      <p:sp>
        <p:nvSpPr>
          <p:cNvPr id="13321" name="Text Box 12"/>
          <p:cNvSpPr txBox="1">
            <a:spLocks noChangeArrowheads="1"/>
          </p:cNvSpPr>
          <p:nvPr/>
        </p:nvSpPr>
        <p:spPr bwMode="auto">
          <a:xfrm>
            <a:off x="1279525" y="5899150"/>
            <a:ext cx="19923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а – Млечни зуб</a:t>
            </a:r>
          </a:p>
        </p:txBody>
      </p:sp>
      <p:sp>
        <p:nvSpPr>
          <p:cNvPr id="13322" name="Text Box 13"/>
          <p:cNvSpPr txBox="1">
            <a:spLocks noChangeArrowheads="1"/>
          </p:cNvSpPr>
          <p:nvPr/>
        </p:nvSpPr>
        <p:spPr bwMode="auto">
          <a:xfrm>
            <a:off x="5105400" y="5867400"/>
            <a:ext cx="1943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Cyrl-CS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б -  Стални зуб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4"/>
          <p:cNvSpPr>
            <a:spLocks noChangeArrowheads="1"/>
          </p:cNvSpPr>
          <p:nvPr/>
        </p:nvSpPr>
        <p:spPr bwMode="auto">
          <a:xfrm>
            <a:off x="1219200" y="1066800"/>
            <a:ext cx="7589838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sr-Latn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Поређење млечних и сталних зуба</a:t>
            </a:r>
            <a:r>
              <a:rPr lang="sr-Latn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sr-Latn-CS" sz="3200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sr-Latn-CS" sz="3200" b="1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371600" y="2030413"/>
            <a:ext cx="5942013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sr-Latn-CS" sz="2000" b="1">
                <a:latin typeface="Tahoma" pitchFamily="34" charset="0"/>
              </a:rPr>
              <a:t>3.</a:t>
            </a:r>
            <a:r>
              <a:rPr lang="sr-Latn-C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</a:t>
            </a:r>
            <a:r>
              <a:rPr lang="en-US" altLang="sr-Latn-C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МЛЕЧНИ ЗУБИ показују већу МД ширину</a:t>
            </a:r>
            <a:endParaRPr lang="sr-Latn-CS" sz="2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4339" name="Picture 6" descr="9,05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 r="51591" b="66739"/>
          <a:stretch>
            <a:fillRect/>
          </a:stretch>
        </p:blipFill>
        <p:spPr bwMode="auto">
          <a:xfrm>
            <a:off x="1524000" y="2819400"/>
            <a:ext cx="3048000" cy="26543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4340" name="Picture 7" descr="8,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819400"/>
            <a:ext cx="2971800" cy="263683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4341" name="AutoShape 8"/>
          <p:cNvSpPr>
            <a:spLocks noChangeArrowheads="1"/>
          </p:cNvSpPr>
          <p:nvPr/>
        </p:nvSpPr>
        <p:spPr bwMode="auto">
          <a:xfrm rot="-5400000">
            <a:off x="2306638" y="4700588"/>
            <a:ext cx="485775" cy="530225"/>
          </a:xfrm>
          <a:prstGeom prst="upDownArrow">
            <a:avLst>
              <a:gd name="adj1" fmla="val 50000"/>
              <a:gd name="adj2" fmla="val 2181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sr-Latn-CS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4342" name="AutoShape 9"/>
          <p:cNvSpPr>
            <a:spLocks noChangeArrowheads="1"/>
          </p:cNvSpPr>
          <p:nvPr/>
        </p:nvSpPr>
        <p:spPr bwMode="auto">
          <a:xfrm>
            <a:off x="5181600" y="4495800"/>
            <a:ext cx="533400" cy="485775"/>
          </a:xfrm>
          <a:prstGeom prst="leftRightArrow">
            <a:avLst>
              <a:gd name="adj1" fmla="val 50000"/>
              <a:gd name="adj2" fmla="val 2194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343" name="Rectangle 10"/>
          <p:cNvSpPr>
            <a:spLocks noChangeArrowheads="1"/>
          </p:cNvSpPr>
          <p:nvPr/>
        </p:nvSpPr>
        <p:spPr bwMode="auto">
          <a:xfrm>
            <a:off x="1524000" y="5105400"/>
            <a:ext cx="320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altLang="en-US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</a:t>
            </a:r>
          </a:p>
        </p:txBody>
      </p:sp>
      <p:sp>
        <p:nvSpPr>
          <p:cNvPr id="14344" name="Rectangle 11"/>
          <p:cNvSpPr>
            <a:spLocks noChangeArrowheads="1"/>
          </p:cNvSpPr>
          <p:nvPr/>
        </p:nvSpPr>
        <p:spPr bwMode="auto">
          <a:xfrm>
            <a:off x="4648200" y="3048000"/>
            <a:ext cx="3270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b="1">
                <a:solidFill>
                  <a:schemeClr val="bg2"/>
                </a:solidFill>
                <a:latin typeface="Tahoma" pitchFamily="34" charset="0"/>
                <a:cs typeface="Tahoma" pitchFamily="34" charset="0"/>
              </a:rPr>
              <a:t>б</a:t>
            </a:r>
          </a:p>
        </p:txBody>
      </p:sp>
      <p:sp>
        <p:nvSpPr>
          <p:cNvPr id="14345" name="Rectangle 12"/>
          <p:cNvSpPr>
            <a:spLocks noChangeArrowheads="1"/>
          </p:cNvSpPr>
          <p:nvPr/>
        </p:nvSpPr>
        <p:spPr bwMode="auto">
          <a:xfrm>
            <a:off x="1676400" y="5943600"/>
            <a:ext cx="1989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a – </a:t>
            </a:r>
            <a:r>
              <a:rPr lang="en-US" altLang="sr-Latn-CS" b="1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Млечни зуб</a:t>
            </a:r>
          </a:p>
        </p:txBody>
      </p:sp>
      <p:sp>
        <p:nvSpPr>
          <p:cNvPr id="14346" name="Rectangle 13"/>
          <p:cNvSpPr>
            <a:spLocks noChangeArrowheads="1"/>
          </p:cNvSpPr>
          <p:nvPr/>
        </p:nvSpPr>
        <p:spPr bwMode="auto">
          <a:xfrm>
            <a:off x="5257800" y="5943600"/>
            <a:ext cx="19415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sr-Latn-CS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б</a:t>
            </a:r>
            <a:r>
              <a:rPr lang="sr-Latn-CS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 -  </a:t>
            </a:r>
            <a:r>
              <a:rPr lang="en-US" altLang="sr-Latn-CS" b="1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Стални зуб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1788"/>
            <a:ext cx="8183562" cy="1050925"/>
          </a:xfrm>
        </p:spPr>
        <p:txBody>
          <a:bodyPr/>
          <a:lstStyle/>
          <a:p>
            <a:r>
              <a:rPr lang="sr-Latn-CS" sz="2400" smtClean="0">
                <a:solidFill>
                  <a:srgbClr val="FFFF00"/>
                </a:solidFill>
              </a:rPr>
              <a:t/>
            </a:r>
            <a:br>
              <a:rPr lang="sr-Latn-CS" sz="2400" smtClean="0">
                <a:solidFill>
                  <a:srgbClr val="FFFF00"/>
                </a:solidFill>
              </a:rPr>
            </a:br>
            <a:r>
              <a:rPr lang="sr-Latn-CS" sz="2400" smtClean="0">
                <a:solidFill>
                  <a:srgbClr val="FFFF00"/>
                </a:solidFill>
              </a:rPr>
              <a:t/>
            </a:r>
            <a:br>
              <a:rPr lang="sr-Latn-CS" sz="2400" smtClean="0">
                <a:solidFill>
                  <a:srgbClr val="FFFF00"/>
                </a:solidFill>
              </a:rPr>
            </a:br>
            <a:r>
              <a:rPr lang="sr-Latn-CS" sz="2400" smtClean="0">
                <a:solidFill>
                  <a:srgbClr val="FFFF00"/>
                </a:solidFill>
              </a:rPr>
              <a:t/>
            </a:r>
            <a:br>
              <a:rPr lang="sr-Latn-CS" sz="2400" smtClean="0">
                <a:solidFill>
                  <a:srgbClr val="FFFF00"/>
                </a:solidFill>
              </a:rPr>
            </a:br>
            <a:r>
              <a:rPr lang="sr-Latn-CS" sz="2400" smtClean="0">
                <a:solidFill>
                  <a:srgbClr val="FFFF00"/>
                </a:solidFill>
              </a:rPr>
              <a:t/>
            </a:r>
            <a:br>
              <a:rPr lang="sr-Latn-CS" sz="2400" smtClean="0">
                <a:solidFill>
                  <a:srgbClr val="FFFF00"/>
                </a:solidFill>
              </a:rPr>
            </a:br>
            <a:r>
              <a:rPr lang="sr-Latn-CS" sz="2400" smtClean="0">
                <a:solidFill>
                  <a:srgbClr val="FFFF00"/>
                </a:solidFill>
              </a:rPr>
              <a:t/>
            </a:r>
            <a:br>
              <a:rPr lang="sr-Latn-CS" sz="2400" smtClean="0">
                <a:solidFill>
                  <a:srgbClr val="FFFF00"/>
                </a:solidFill>
              </a:rPr>
            </a:br>
            <a:r>
              <a:rPr lang="sr-Latn-CS" altLang="en-US" sz="3200" smtClean="0">
                <a:solidFill>
                  <a:schemeClr val="accent2"/>
                </a:solidFill>
              </a:rPr>
              <a:t>Поре</a:t>
            </a:r>
            <a:r>
              <a:rPr lang="sr-Latn-CS" sz="3200" smtClean="0">
                <a:solidFill>
                  <a:schemeClr val="accent2"/>
                </a:solidFill>
              </a:rPr>
              <a:t>ђ</a:t>
            </a:r>
            <a:r>
              <a:rPr lang="sr-Latn-CS" altLang="en-US" sz="3200" smtClean="0">
                <a:solidFill>
                  <a:schemeClr val="accent2"/>
                </a:solidFill>
              </a:rPr>
              <a:t>ење</a:t>
            </a:r>
            <a:r>
              <a:rPr lang="sr-Latn-CS" sz="3200" smtClean="0">
                <a:solidFill>
                  <a:schemeClr val="accent2"/>
                </a:solidFill>
              </a:rPr>
              <a:t> млечних и сталних зуба</a:t>
            </a:r>
            <a:r>
              <a:rPr lang="sr-Latn-CS" sz="2400" smtClean="0">
                <a:solidFill>
                  <a:schemeClr val="accent2"/>
                </a:solidFill>
              </a:rPr>
              <a:t/>
            </a:r>
            <a:br>
              <a:rPr lang="sr-Latn-CS" sz="2400" smtClean="0">
                <a:solidFill>
                  <a:schemeClr val="accent2"/>
                </a:solidFill>
              </a:rPr>
            </a:br>
            <a:r>
              <a:rPr lang="sr-Latn-CS" sz="2400" smtClean="0">
                <a:solidFill>
                  <a:schemeClr val="accent2"/>
                </a:solidFill>
              </a:rPr>
              <a:t/>
            </a:r>
            <a:br>
              <a:rPr lang="sr-Latn-CS" sz="2400" smtClean="0">
                <a:solidFill>
                  <a:schemeClr val="accent2"/>
                </a:solidFill>
              </a:rPr>
            </a:br>
            <a:r>
              <a:rPr lang="sr-Latn-CS" sz="2000" smtClean="0">
                <a:solidFill>
                  <a:srgbClr val="FFFF00"/>
                </a:solidFill>
              </a:rPr>
              <a:t> </a:t>
            </a:r>
            <a:r>
              <a:rPr lang="sr-Latn-CS" sz="2000" smtClean="0">
                <a:solidFill>
                  <a:schemeClr val="tx1"/>
                </a:solidFill>
              </a:rPr>
              <a:t>4.</a:t>
            </a:r>
            <a:r>
              <a:rPr lang="sr-Latn-CS" sz="2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КЛАСУ МЛЕЧНИХ СЕКУТИЋА И ОЧЊАКА</a:t>
            </a:r>
            <a:br>
              <a:rPr lang="sr-Latn-CS" sz="2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sz="2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КАРАКТЕРИШЕ </a:t>
            </a:r>
            <a:r>
              <a:rPr lang="sr-Latn-CS" sz="20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ЦЕРВИКАЛНИ ГРЕБЕН</a:t>
            </a:r>
            <a:r>
              <a:rPr lang="sr-Latn-CS" sz="2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НА</a:t>
            </a:r>
            <a:br>
              <a:rPr lang="sr-Latn-CS" sz="2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sz="2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ЛАБИЈАЛНОЈ И ОРАЛНОЈ ПОВРШИНИ</a:t>
            </a:r>
          </a:p>
        </p:txBody>
      </p:sp>
      <p:pic>
        <p:nvPicPr>
          <p:cNvPr id="15362" name="Picture 3" descr="9,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6000" contrast="6000"/>
          </a:blip>
          <a:srcRect t="33565" r="54050" b="32516"/>
          <a:stretch>
            <a:fillRect/>
          </a:stretch>
        </p:blipFill>
        <p:spPr>
          <a:xfrm>
            <a:off x="1524000" y="2971800"/>
            <a:ext cx="3448050" cy="2822575"/>
          </a:xfrm>
          <a:ln>
            <a:solidFill>
              <a:srgbClr val="FFFF00"/>
            </a:solidFill>
          </a:ln>
        </p:spPr>
      </p:pic>
      <p:pic>
        <p:nvPicPr>
          <p:cNvPr id="15363" name="Picture 4" descr="8,05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lum bright="18000" contrast="6000"/>
          </a:blip>
          <a:srcRect/>
          <a:stretch>
            <a:fillRect/>
          </a:stretch>
        </p:blipFill>
        <p:spPr>
          <a:xfrm>
            <a:off x="4953000" y="2971800"/>
            <a:ext cx="3003550" cy="2830513"/>
          </a:xfrm>
          <a:ln>
            <a:solidFill>
              <a:srgbClr val="FFFF00"/>
            </a:solidFill>
          </a:ln>
        </p:spPr>
      </p:pic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1752600" y="5334000"/>
            <a:ext cx="354013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400" b="1">
                <a:solidFill>
                  <a:srgbClr val="FF0000"/>
                </a:solidFill>
              </a:rPr>
              <a:t>a</a:t>
            </a:r>
            <a:endParaRPr lang="sr-Cyrl-CS" sz="2400" b="1">
              <a:solidFill>
                <a:srgbClr val="FF0000"/>
              </a:solidFill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5029200" y="5257800"/>
            <a:ext cx="371475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sr-Cyrl-CS" sz="2400" b="1">
                <a:solidFill>
                  <a:schemeClr val="bg2"/>
                </a:solidFill>
              </a:rPr>
              <a:t>б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990600" y="6019800"/>
            <a:ext cx="81534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sr-Cyrl-CS" sz="2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 </a:t>
            </a:r>
            <a:r>
              <a:rPr lang="sr-Cyrl-C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– </a:t>
            </a:r>
            <a:r>
              <a:rPr lang="sr-Cyrl-CS" sz="2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МЛЕЧНИ ДОЊИ СЕКУТИЋ</a:t>
            </a:r>
            <a:r>
              <a:rPr lang="sr-Cyrl-CS" sz="20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б</a:t>
            </a:r>
            <a:r>
              <a:rPr lang="sr-Cyrl-CS" sz="2000" b="1">
                <a:effectLst>
                  <a:outerShdw blurRad="38100" dist="38100" dir="2700000" algn="tl">
                    <a:srgbClr val="C0C0C0"/>
                  </a:outerShdw>
                </a:effectLst>
              </a:rPr>
              <a:t> – </a:t>
            </a:r>
            <a:r>
              <a:rPr lang="sr-Cyrl-CS" sz="20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МЛЕЧНИ ДОЊИ  ОЧЊАК</a:t>
            </a:r>
          </a:p>
        </p:txBody>
      </p:sp>
      <p:sp>
        <p:nvSpPr>
          <p:cNvPr id="15367" name="AutoShape 8"/>
          <p:cNvSpPr>
            <a:spLocks noChangeArrowheads="1"/>
          </p:cNvSpPr>
          <p:nvPr/>
        </p:nvSpPr>
        <p:spPr bwMode="auto">
          <a:xfrm rot="10800000">
            <a:off x="7848600" y="3810000"/>
            <a:ext cx="457200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5368" name="AutoShape 9"/>
          <p:cNvSpPr>
            <a:spLocks noChangeArrowheads="1"/>
          </p:cNvSpPr>
          <p:nvPr/>
        </p:nvSpPr>
        <p:spPr bwMode="auto">
          <a:xfrm rot="10800000">
            <a:off x="4800600" y="3581400"/>
            <a:ext cx="457200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5369" name="AutoShape 10"/>
          <p:cNvSpPr>
            <a:spLocks noChangeArrowheads="1"/>
          </p:cNvSpPr>
          <p:nvPr/>
        </p:nvSpPr>
        <p:spPr bwMode="auto">
          <a:xfrm>
            <a:off x="3581400" y="3581400"/>
            <a:ext cx="457200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  <p:sp>
        <p:nvSpPr>
          <p:cNvPr id="15370" name="AutoShape 11"/>
          <p:cNvSpPr>
            <a:spLocks noChangeArrowheads="1"/>
          </p:cNvSpPr>
          <p:nvPr/>
        </p:nvSpPr>
        <p:spPr bwMode="auto">
          <a:xfrm>
            <a:off x="6477000" y="3733800"/>
            <a:ext cx="457200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bs-Latn-BA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FD7F6"/>
        </a:accent5>
        <a:accent6>
          <a:srgbClr val="AE4845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0</TotalTime>
  <Pages>0</Pages>
  <Words>1527</Words>
  <Characters>0</Characters>
  <Application>Microsoft Office PowerPoint</Application>
  <DocSecurity>0</DocSecurity>
  <PresentationFormat>On-screen Show (4:3)</PresentationFormat>
  <Lines>0</Lines>
  <Paragraphs>682</Paragraphs>
  <Slides>44</Slides>
  <Notes>31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44</vt:i4>
      </vt:variant>
    </vt:vector>
  </HeadingPairs>
  <TitlesOfParts>
    <vt:vector size="59" baseType="lpstr">
      <vt:lpstr>SimSun</vt:lpstr>
      <vt:lpstr>SimSun</vt:lpstr>
      <vt:lpstr>Arial</vt:lpstr>
      <vt:lpstr>Calibri</vt:lpstr>
      <vt:lpstr>Tahoma</vt:lpstr>
      <vt:lpstr>Verdana</vt:lpstr>
      <vt:lpstr>Wingdings</vt:lpstr>
      <vt:lpstr>Wingdings 2</vt:lpstr>
      <vt:lpstr>Aspect</vt:lpstr>
      <vt:lpstr>1_Aspect</vt:lpstr>
      <vt:lpstr>2_Aspect</vt:lpstr>
      <vt:lpstr>4_Aspect</vt:lpstr>
      <vt:lpstr>Default Design</vt:lpstr>
      <vt:lpstr>CorelDRAW.Graphic.13</vt:lpstr>
      <vt:lpstr>CorelDRAW.Graphic.12</vt:lpstr>
      <vt:lpstr>Факултет медицинских наука Универзитет у Крагујевцу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Поређење млечних и сталних зуба   4. КЛАСУ МЛЕЧНИХ СЕКУТИЋА И ОЧЊАКА      КАРАКТЕРИШЕ ЦЕРВИКАЛНИ ГРЕБЕН НА      ЛАБИЈАЛНОЈ И ОРАЛНОЈ ПОВРШИНИ</vt:lpstr>
      <vt:lpstr>Поређење млечних и сталних зуба   4.  КЛАСУ МЛЕЧНИХ МОЛАРА КАРАКТЕРИШЕ        БУКОЦЕРВИКАЛНИ ГРЕБЕН </vt:lpstr>
      <vt:lpstr>   </vt:lpstr>
      <vt:lpstr>Поређење млечних и сталних зуба   6. КОРЕНСКО СТАБЛО КОД МЛЕЧНИХ ЗУБА ОДСУТНО</vt:lpstr>
      <vt:lpstr>ОРТОПАН (ШЕСТОГОДИШЊИ ДЕЧАК)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ОКЛУЗАЛНИ АСПЕКТ</vt:lpstr>
      <vt:lpstr>       ОКЛУЗАЛНИ АСПЕКТ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ОКЛУЗАЛНИ АСПЕКТ:</vt:lpstr>
      <vt:lpstr>ОКЛУЗАЛНИ АСПЕКТ:</vt:lpstr>
      <vt:lpstr>PowerPoint Presentation</vt:lpstr>
      <vt:lpstr>PowerPoint Presentation</vt:lpstr>
    </vt:vector>
  </TitlesOfParts>
  <Company>TOSHIBA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Vista</dc:creator>
  <cp:lastModifiedBy>Win10</cp:lastModifiedBy>
  <cp:revision>254</cp:revision>
  <dcterms:created xsi:type="dcterms:W3CDTF">2010-03-27T11:08:00Z</dcterms:created>
  <dcterms:modified xsi:type="dcterms:W3CDTF">2020-09-30T08:13:03Z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1033-10.1.0.5783</vt:lpwstr>
  </property>
</Properties>
</file>